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304" r:id="rId3"/>
    <p:sldId id="336" r:id="rId4"/>
    <p:sldId id="346" r:id="rId5"/>
    <p:sldId id="347" r:id="rId6"/>
    <p:sldId id="348" r:id="rId7"/>
    <p:sldId id="350" r:id="rId8"/>
    <p:sldId id="355" r:id="rId9"/>
    <p:sldId id="360" r:id="rId10"/>
    <p:sldId id="357" r:id="rId11"/>
    <p:sldId id="356" r:id="rId12"/>
    <p:sldId id="349" r:id="rId13"/>
    <p:sldId id="354" r:id="rId14"/>
    <p:sldId id="363" r:id="rId15"/>
    <p:sldId id="324" r:id="rId16"/>
    <p:sldId id="358" r:id="rId17"/>
    <p:sldId id="331" r:id="rId18"/>
    <p:sldId id="361" r:id="rId19"/>
    <p:sldId id="362" r:id="rId20"/>
    <p:sldId id="353"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8" autoAdjust="0"/>
    <p:restoredTop sz="86424" autoAdjust="0"/>
  </p:normalViewPr>
  <p:slideViewPr>
    <p:cSldViewPr snapToGrid="0">
      <p:cViewPr varScale="1">
        <p:scale>
          <a:sx n="60" d="100"/>
          <a:sy n="60" d="100"/>
        </p:scale>
        <p:origin x="336" y="72"/>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762C4-3A88-48B4-A8EB-BF0F9071A94F}" type="datetimeFigureOut">
              <a:rPr lang="en-US" smtClean="0"/>
              <a:pPr/>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0686-5A73-4E29-91DA-3A686BE49BD7}" type="slidenum">
              <a:rPr lang="en-US" smtClean="0"/>
              <a:pPr/>
              <a:t>‹#›</a:t>
            </a:fld>
            <a:endParaRPr lang="en-US"/>
          </a:p>
        </p:txBody>
      </p:sp>
    </p:spTree>
    <p:extLst>
      <p:ext uri="{BB962C8B-B14F-4D97-AF65-F5344CB8AC3E}">
        <p14:creationId xmlns:p14="http://schemas.microsoft.com/office/powerpoint/2010/main" val="2187066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a:t>
            </a:fld>
            <a:endParaRPr lang="en-US"/>
          </a:p>
        </p:txBody>
      </p:sp>
    </p:spTree>
    <p:extLst>
      <p:ext uri="{BB962C8B-B14F-4D97-AF65-F5344CB8AC3E}">
        <p14:creationId xmlns:p14="http://schemas.microsoft.com/office/powerpoint/2010/main" val="412396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10</a:t>
            </a:fld>
            <a:endParaRPr lang="en-US"/>
          </a:p>
        </p:txBody>
      </p:sp>
    </p:spTree>
    <p:extLst>
      <p:ext uri="{BB962C8B-B14F-4D97-AF65-F5344CB8AC3E}">
        <p14:creationId xmlns:p14="http://schemas.microsoft.com/office/powerpoint/2010/main" val="11635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11</a:t>
            </a:fld>
            <a:endParaRPr lang="en-US"/>
          </a:p>
        </p:txBody>
      </p:sp>
    </p:spTree>
    <p:extLst>
      <p:ext uri="{BB962C8B-B14F-4D97-AF65-F5344CB8AC3E}">
        <p14:creationId xmlns:p14="http://schemas.microsoft.com/office/powerpoint/2010/main" val="421684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https://earth.google.com/web/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https://www.youtube.com/watch?v=mJWo1-VetAE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Draw 3D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https://www.youtube.com/watch?v=Scb0_uoVmts</a:t>
            </a:r>
          </a:p>
        </p:txBody>
      </p:sp>
      <p:sp>
        <p:nvSpPr>
          <p:cNvPr id="4" name="Slide Number Placeholder 3"/>
          <p:cNvSpPr>
            <a:spLocks noGrp="1"/>
          </p:cNvSpPr>
          <p:nvPr>
            <p:ph type="sldNum" sz="quarter" idx="5"/>
          </p:nvPr>
        </p:nvSpPr>
        <p:spPr/>
        <p:txBody>
          <a:bodyPr/>
          <a:lstStyle/>
          <a:p>
            <a:fld id="{37A40686-5A73-4E29-91DA-3A686BE49BD7}" type="slidenum">
              <a:rPr lang="en-US" smtClean="0"/>
              <a:pPr/>
              <a:t>12</a:t>
            </a:fld>
            <a:endParaRPr lang="en-US"/>
          </a:p>
        </p:txBody>
      </p:sp>
    </p:spTree>
    <p:extLst>
      <p:ext uri="{BB962C8B-B14F-4D97-AF65-F5344CB8AC3E}">
        <p14:creationId xmlns:p14="http://schemas.microsoft.com/office/powerpoint/2010/main" val="108309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https://logicroots.com/math-worksheets/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https://pschool.in/math/fraction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https://edqueries.com/courses/fractions/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13</a:t>
            </a:fld>
            <a:endParaRPr lang="en-US"/>
          </a:p>
        </p:txBody>
      </p:sp>
    </p:spTree>
    <p:extLst>
      <p:ext uri="{BB962C8B-B14F-4D97-AF65-F5344CB8AC3E}">
        <p14:creationId xmlns:p14="http://schemas.microsoft.com/office/powerpoint/2010/main" val="4113150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https://logicroots.com/math-worksheets/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https://pschool.in/math/fraction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https://edqueries.com/courses/fractions/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14</a:t>
            </a:fld>
            <a:endParaRPr lang="en-US"/>
          </a:p>
        </p:txBody>
      </p:sp>
    </p:spTree>
    <p:extLst>
      <p:ext uri="{BB962C8B-B14F-4D97-AF65-F5344CB8AC3E}">
        <p14:creationId xmlns:p14="http://schemas.microsoft.com/office/powerpoint/2010/main" val="260415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Touch Screen, Head or Mouth pointers, Bluetooth mouse, Click, Roll Trackball, </a:t>
            </a:r>
            <a:r>
              <a:rPr lang="en-US" sz="1200" b="0" i="0" kern="1200" dirty="0" err="1">
                <a:solidFill>
                  <a:schemeClr val="tx1"/>
                </a:solidFill>
                <a:effectLst/>
                <a:latin typeface="+mn-lt"/>
                <a:ea typeface="+mn-ea"/>
                <a:cs typeface="+mn-cs"/>
              </a:rPr>
              <a:t>Clevy</a:t>
            </a:r>
            <a:r>
              <a:rPr lang="en-US" sz="1200" b="0" i="0" kern="1200" dirty="0">
                <a:solidFill>
                  <a:schemeClr val="tx1"/>
                </a:solidFill>
                <a:effectLst/>
                <a:latin typeface="+mn-lt"/>
                <a:ea typeface="+mn-ea"/>
                <a:cs typeface="+mn-cs"/>
              </a:rPr>
              <a:t> Keyboard, Mini Keyboard,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Coded Keyboard, Foot Pedal Mouse, </a:t>
            </a:r>
            <a:r>
              <a:rPr lang="en-US" sz="1200" b="0" i="0" kern="1200">
                <a:solidFill>
                  <a:schemeClr val="tx1"/>
                </a:solidFill>
                <a:effectLst/>
                <a:latin typeface="+mn-lt"/>
                <a:ea typeface="+mn-ea"/>
                <a:cs typeface="+mn-cs"/>
              </a:rPr>
              <a:t>Mouseware, </a:t>
            </a:r>
            <a:r>
              <a:rPr lang="en-US" sz="1200" b="0" i="0" kern="1200" dirty="0">
                <a:solidFill>
                  <a:schemeClr val="tx1"/>
                </a:solidFill>
                <a:effectLst/>
                <a:latin typeface="+mn-lt"/>
                <a:ea typeface="+mn-ea"/>
                <a:cs typeface="+mn-cs"/>
              </a:rPr>
              <a:t>Ease Apps, Eva Mouse, Onscreen Keyboard</a:t>
            </a:r>
          </a:p>
          <a:p>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15</a:t>
            </a:fld>
            <a:endParaRPr lang="en-US"/>
          </a:p>
        </p:txBody>
      </p:sp>
    </p:spTree>
    <p:extLst>
      <p:ext uri="{BB962C8B-B14F-4D97-AF65-F5344CB8AC3E}">
        <p14:creationId xmlns:p14="http://schemas.microsoft.com/office/powerpoint/2010/main" val="73365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Touch Screen, Head or Mouth pointers, Bluetooth mouse, Click, Roll Trackball, </a:t>
            </a:r>
            <a:r>
              <a:rPr lang="en-US" sz="1200" b="0" i="0" kern="1200" dirty="0" err="1">
                <a:solidFill>
                  <a:schemeClr val="tx1"/>
                </a:solidFill>
                <a:effectLst/>
                <a:latin typeface="+mn-lt"/>
                <a:ea typeface="+mn-ea"/>
                <a:cs typeface="+mn-cs"/>
              </a:rPr>
              <a:t>Clevy</a:t>
            </a:r>
            <a:r>
              <a:rPr lang="en-US" sz="1200" b="0" i="0" kern="1200" dirty="0">
                <a:solidFill>
                  <a:schemeClr val="tx1"/>
                </a:solidFill>
                <a:effectLst/>
                <a:latin typeface="+mn-lt"/>
                <a:ea typeface="+mn-ea"/>
                <a:cs typeface="+mn-cs"/>
              </a:rPr>
              <a:t> Keyboard, Mini Keyboard,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Coded Keyboard, Foot Pedal Mouse, </a:t>
            </a:r>
            <a:r>
              <a:rPr lang="en-US" sz="1200" b="0" i="0" kern="1200">
                <a:solidFill>
                  <a:schemeClr val="tx1"/>
                </a:solidFill>
                <a:effectLst/>
                <a:latin typeface="+mn-lt"/>
                <a:ea typeface="+mn-ea"/>
                <a:cs typeface="+mn-cs"/>
              </a:rPr>
              <a:t>Mouseware, </a:t>
            </a:r>
            <a:r>
              <a:rPr lang="en-US" sz="1200" b="0" i="0" kern="1200" dirty="0">
                <a:solidFill>
                  <a:schemeClr val="tx1"/>
                </a:solidFill>
                <a:effectLst/>
                <a:latin typeface="+mn-lt"/>
                <a:ea typeface="+mn-ea"/>
                <a:cs typeface="+mn-cs"/>
              </a:rPr>
              <a:t>Ease Apps, Eva Mouse, Onscreen Keyboard</a:t>
            </a:r>
          </a:p>
          <a:p>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16</a:t>
            </a:fld>
            <a:endParaRPr lang="en-US"/>
          </a:p>
        </p:txBody>
      </p:sp>
    </p:spTree>
    <p:extLst>
      <p:ext uri="{BB962C8B-B14F-4D97-AF65-F5344CB8AC3E}">
        <p14:creationId xmlns:p14="http://schemas.microsoft.com/office/powerpoint/2010/main" val="487190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https://dsel.education.gov.in/sites/default/files/2021-06/CWSN_E-Content_guidelines.pdf</a:t>
            </a:r>
          </a:p>
          <a:p>
            <a:r>
              <a:rPr lang="en-US" dirty="0"/>
              <a:t>NCERT – National Council for Education Research and Training, DoE – Department of Education, GoI – Government of India</a:t>
            </a:r>
          </a:p>
        </p:txBody>
      </p:sp>
      <p:sp>
        <p:nvSpPr>
          <p:cNvPr id="4" name="Slide Number Placeholder 3"/>
          <p:cNvSpPr>
            <a:spLocks noGrp="1"/>
          </p:cNvSpPr>
          <p:nvPr>
            <p:ph type="sldNum" sz="quarter" idx="5"/>
          </p:nvPr>
        </p:nvSpPr>
        <p:spPr/>
        <p:txBody>
          <a:bodyPr/>
          <a:lstStyle/>
          <a:p>
            <a:fld id="{37A40686-5A73-4E29-91DA-3A686BE49BD7}" type="slidenum">
              <a:rPr lang="en-US" smtClean="0"/>
              <a:pPr/>
              <a:t>17</a:t>
            </a:fld>
            <a:endParaRPr lang="en-US"/>
          </a:p>
        </p:txBody>
      </p:sp>
    </p:spTree>
    <p:extLst>
      <p:ext uri="{BB962C8B-B14F-4D97-AF65-F5344CB8AC3E}">
        <p14:creationId xmlns:p14="http://schemas.microsoft.com/office/powerpoint/2010/main" val="2904026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18</a:t>
            </a:fld>
            <a:endParaRPr lang="en-US"/>
          </a:p>
        </p:txBody>
      </p:sp>
    </p:spTree>
    <p:extLst>
      <p:ext uri="{BB962C8B-B14F-4D97-AF65-F5344CB8AC3E}">
        <p14:creationId xmlns:p14="http://schemas.microsoft.com/office/powerpoint/2010/main" val="351600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19</a:t>
            </a:fld>
            <a:endParaRPr lang="en-US"/>
          </a:p>
        </p:txBody>
      </p:sp>
    </p:spTree>
    <p:extLst>
      <p:ext uri="{BB962C8B-B14F-4D97-AF65-F5344CB8AC3E}">
        <p14:creationId xmlns:p14="http://schemas.microsoft.com/office/powerpoint/2010/main" val="63780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2</a:t>
            </a:fld>
            <a:endParaRPr lang="en-US"/>
          </a:p>
        </p:txBody>
      </p:sp>
    </p:spTree>
    <p:extLst>
      <p:ext uri="{BB962C8B-B14F-4D97-AF65-F5344CB8AC3E}">
        <p14:creationId xmlns:p14="http://schemas.microsoft.com/office/powerpoint/2010/main" val="13951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https://bard.google.com/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https://chat.openai.com/auth/login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https://openai.com/research/dall-e</a:t>
            </a:r>
          </a:p>
        </p:txBody>
      </p:sp>
      <p:sp>
        <p:nvSpPr>
          <p:cNvPr id="4" name="Slide Number Placeholder 3"/>
          <p:cNvSpPr>
            <a:spLocks noGrp="1"/>
          </p:cNvSpPr>
          <p:nvPr>
            <p:ph type="sldNum" sz="quarter" idx="5"/>
          </p:nvPr>
        </p:nvSpPr>
        <p:spPr/>
        <p:txBody>
          <a:bodyPr/>
          <a:lstStyle/>
          <a:p>
            <a:fld id="{37A40686-5A73-4E29-91DA-3A686BE49BD7}" type="slidenum">
              <a:rPr lang="en-US" smtClean="0"/>
              <a:pPr/>
              <a:t>20</a:t>
            </a:fld>
            <a:endParaRPr lang="en-US"/>
          </a:p>
        </p:txBody>
      </p:sp>
    </p:spTree>
    <p:extLst>
      <p:ext uri="{BB962C8B-B14F-4D97-AF65-F5344CB8AC3E}">
        <p14:creationId xmlns:p14="http://schemas.microsoft.com/office/powerpoint/2010/main" val="1782101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21</a:t>
            </a:fld>
            <a:endParaRPr lang="en-US"/>
          </a:p>
        </p:txBody>
      </p:sp>
    </p:spTree>
    <p:extLst>
      <p:ext uri="{BB962C8B-B14F-4D97-AF65-F5344CB8AC3E}">
        <p14:creationId xmlns:p14="http://schemas.microsoft.com/office/powerpoint/2010/main" val="20854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3</a:t>
            </a:fld>
            <a:endParaRPr lang="en-US"/>
          </a:p>
        </p:txBody>
      </p:sp>
    </p:spTree>
    <p:extLst>
      <p:ext uri="{BB962C8B-B14F-4D97-AF65-F5344CB8AC3E}">
        <p14:creationId xmlns:p14="http://schemas.microsoft.com/office/powerpoint/2010/main" val="296287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4</a:t>
            </a:fld>
            <a:endParaRPr lang="en-US"/>
          </a:p>
        </p:txBody>
      </p:sp>
    </p:spTree>
    <p:extLst>
      <p:ext uri="{BB962C8B-B14F-4D97-AF65-F5344CB8AC3E}">
        <p14:creationId xmlns:p14="http://schemas.microsoft.com/office/powerpoint/2010/main" val="16408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https://studentbehaviorblog.org/multi-tiered-systems-of-support-pyramid/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https://studentbehaviorblog.org/tag/multi-tiered-systems-of-support-mtss/</a:t>
            </a:r>
          </a:p>
        </p:txBody>
      </p:sp>
      <p:sp>
        <p:nvSpPr>
          <p:cNvPr id="4" name="Slide Number Placeholder 3"/>
          <p:cNvSpPr>
            <a:spLocks noGrp="1"/>
          </p:cNvSpPr>
          <p:nvPr>
            <p:ph type="sldNum" sz="quarter" idx="5"/>
          </p:nvPr>
        </p:nvSpPr>
        <p:spPr/>
        <p:txBody>
          <a:bodyPr/>
          <a:lstStyle/>
          <a:p>
            <a:fld id="{37A40686-5A73-4E29-91DA-3A686BE49BD7}" type="slidenum">
              <a:rPr lang="en-US" smtClean="0"/>
              <a:pPr/>
              <a:t>5</a:t>
            </a:fld>
            <a:endParaRPr lang="en-US"/>
          </a:p>
        </p:txBody>
      </p:sp>
    </p:spTree>
    <p:extLst>
      <p:ext uri="{BB962C8B-B14F-4D97-AF65-F5344CB8AC3E}">
        <p14:creationId xmlns:p14="http://schemas.microsoft.com/office/powerpoint/2010/main" val="413581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835"/>
                </a:solidFill>
                <a:effectLst/>
                <a:latin typeface="Helvetica Neue"/>
              </a:rPr>
              <a:t> “SAMR” is an acronym that stands for Substitution, Augmentation, Modification, and Redefinition. The SAMR model was designed and developed by Dr. Ruben </a:t>
            </a:r>
            <a:r>
              <a:rPr lang="en-US" b="0" i="0" dirty="0" err="1">
                <a:solidFill>
                  <a:srgbClr val="3B3835"/>
                </a:solidFill>
                <a:effectLst/>
                <a:latin typeface="Helvetica Neue"/>
              </a:rPr>
              <a:t>Puentedura</a:t>
            </a:r>
            <a:r>
              <a:rPr lang="en-US" b="0" i="0" dirty="0">
                <a:solidFill>
                  <a:srgbClr val="3B3835"/>
                </a:solidFill>
                <a:effectLst/>
                <a:latin typeface="Helvetica Neue"/>
              </a:rPr>
              <a:t> of MIT provides a technique for moving through degrees of technology adoption to find more meaningful uses of technology in teaching and move away from simply using “tech for tech’s sake”.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6</a:t>
            </a:fld>
            <a:endParaRPr lang="en-US"/>
          </a:p>
        </p:txBody>
      </p:sp>
    </p:spTree>
    <p:extLst>
      <p:ext uri="{BB962C8B-B14F-4D97-AF65-F5344CB8AC3E}">
        <p14:creationId xmlns:p14="http://schemas.microsoft.com/office/powerpoint/2010/main" val="47071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https://raisedlines.org/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https://play.google.com/store/apps/details?id=com.Indic.DefAnimation&amp;pli=1</a:t>
            </a:r>
          </a:p>
        </p:txBody>
      </p:sp>
      <p:sp>
        <p:nvSpPr>
          <p:cNvPr id="4" name="Slide Number Placeholder 3"/>
          <p:cNvSpPr>
            <a:spLocks noGrp="1"/>
          </p:cNvSpPr>
          <p:nvPr>
            <p:ph type="sldNum" sz="quarter" idx="5"/>
          </p:nvPr>
        </p:nvSpPr>
        <p:spPr/>
        <p:txBody>
          <a:bodyPr/>
          <a:lstStyle/>
          <a:p>
            <a:fld id="{37A40686-5A73-4E29-91DA-3A686BE49BD7}" type="slidenum">
              <a:rPr lang="en-US" smtClean="0"/>
              <a:pPr/>
              <a:t>7</a:t>
            </a:fld>
            <a:endParaRPr lang="en-US"/>
          </a:p>
        </p:txBody>
      </p:sp>
    </p:spTree>
    <p:extLst>
      <p:ext uri="{BB962C8B-B14F-4D97-AF65-F5344CB8AC3E}">
        <p14:creationId xmlns:p14="http://schemas.microsoft.com/office/powerpoint/2010/main" val="71852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https://www.olabs.edu.in/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https://www.vlab.co.in/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https://www.olabs.edu.in/?pg=topMenu&amp;id=288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https://www.youtube.com/watch?app=desktop&amp;v=dTv2cY8grtQ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Shyam</a:t>
            </a:r>
            <a:r>
              <a:rPr lang="en-US" dirty="0"/>
              <a:t> </a:t>
            </a:r>
            <a:r>
              <a:rPr lang="en-US" dirty="0" err="1"/>
              <a:t>Vengallur</a:t>
            </a:r>
            <a:r>
              <a:rPr lang="en-US" dirty="0"/>
              <a:t>, Social Science Teacher - </a:t>
            </a:r>
            <a:r>
              <a:rPr lang="en-US" b="0" i="0" dirty="0">
                <a:solidFill>
                  <a:srgbClr val="0F1419"/>
                </a:solidFill>
                <a:effectLst/>
                <a:latin typeface="TwitterChirp"/>
              </a:rPr>
              <a:t>AEMAUP School in Malappuram's </a:t>
            </a:r>
            <a:r>
              <a:rPr lang="en-US" b="0" i="0" dirty="0" err="1">
                <a:solidFill>
                  <a:srgbClr val="0F1419"/>
                </a:solidFill>
                <a:effectLst/>
                <a:latin typeface="TwitterChirp"/>
              </a:rPr>
              <a:t>Moorkkanad</a:t>
            </a:r>
            <a:r>
              <a:rPr lang="en-US" b="0" i="0" dirty="0">
                <a:solidFill>
                  <a:srgbClr val="0F1419"/>
                </a:solidFill>
                <a:effectLst/>
                <a:latin typeface="TwitterChirp"/>
              </a:rPr>
              <a:t> using augmented reality for its virtual classes</a:t>
            </a:r>
            <a:endParaRPr lang="en-US" dirty="0"/>
          </a:p>
        </p:txBody>
      </p:sp>
      <p:sp>
        <p:nvSpPr>
          <p:cNvPr id="4" name="Slide Number Placeholder 3"/>
          <p:cNvSpPr>
            <a:spLocks noGrp="1"/>
          </p:cNvSpPr>
          <p:nvPr>
            <p:ph type="sldNum" sz="quarter" idx="5"/>
          </p:nvPr>
        </p:nvSpPr>
        <p:spPr/>
        <p:txBody>
          <a:bodyPr/>
          <a:lstStyle/>
          <a:p>
            <a:fld id="{37A40686-5A73-4E29-91DA-3A686BE49BD7}" type="slidenum">
              <a:rPr lang="en-US" smtClean="0"/>
              <a:pPr/>
              <a:t>8</a:t>
            </a:fld>
            <a:endParaRPr lang="en-US"/>
          </a:p>
        </p:txBody>
      </p:sp>
    </p:spTree>
    <p:extLst>
      <p:ext uri="{BB962C8B-B14F-4D97-AF65-F5344CB8AC3E}">
        <p14:creationId xmlns:p14="http://schemas.microsoft.com/office/powerpoint/2010/main" val="186892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https://www.youtube.com/watch?v=8Q8YcXrg4rM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https://www.amazon.in/7SEVENTM-X96Q-Max-Quad-Core-Bluetooth/dp/B09H87MRCZ/ref=sr_1_7?keywords=Android+Smart+TV+Box&amp;qid=1697081649&amp;sr=8-7</a:t>
            </a:r>
          </a:p>
        </p:txBody>
      </p:sp>
      <p:sp>
        <p:nvSpPr>
          <p:cNvPr id="4" name="Slide Number Placeholder 3"/>
          <p:cNvSpPr>
            <a:spLocks noGrp="1"/>
          </p:cNvSpPr>
          <p:nvPr>
            <p:ph type="sldNum" sz="quarter" idx="5"/>
          </p:nvPr>
        </p:nvSpPr>
        <p:spPr/>
        <p:txBody>
          <a:bodyPr/>
          <a:lstStyle/>
          <a:p>
            <a:fld id="{37A40686-5A73-4E29-91DA-3A686BE49BD7}" type="slidenum">
              <a:rPr lang="en-US" smtClean="0"/>
              <a:pPr/>
              <a:t>9</a:t>
            </a:fld>
            <a:endParaRPr lang="en-US"/>
          </a:p>
        </p:txBody>
      </p:sp>
    </p:spTree>
    <p:extLst>
      <p:ext uri="{BB962C8B-B14F-4D97-AF65-F5344CB8AC3E}">
        <p14:creationId xmlns:p14="http://schemas.microsoft.com/office/powerpoint/2010/main" val="2413965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14FB-4C4A-4430-9309-B76A75B05E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6A5F9-77CE-4F3E-AB9D-7664DD234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B03F9E-FF3B-47C1-9106-646EC50475A3}"/>
              </a:ext>
            </a:extLst>
          </p:cNvPr>
          <p:cNvSpPr>
            <a:spLocks noGrp="1"/>
          </p:cNvSpPr>
          <p:nvPr>
            <p:ph type="dt" sz="half" idx="10"/>
          </p:nvPr>
        </p:nvSpPr>
        <p:spPr/>
        <p:txBody>
          <a:bodyPr/>
          <a:lstStyle/>
          <a:p>
            <a:fld id="{46F5B77C-B867-4EAE-BE12-7972E9F0B2E0}" type="datetime1">
              <a:rPr lang="en-US" smtClean="0"/>
              <a:t>10/13/2023</a:t>
            </a:fld>
            <a:endParaRPr lang="en-US"/>
          </a:p>
        </p:txBody>
      </p:sp>
      <p:sp>
        <p:nvSpPr>
          <p:cNvPr id="5" name="Footer Placeholder 4">
            <a:extLst>
              <a:ext uri="{FF2B5EF4-FFF2-40B4-BE49-F238E27FC236}">
                <a16:creationId xmlns:a16="http://schemas.microsoft.com/office/drawing/2014/main" id="{B87B8A9A-41EF-4CA0-95B4-6782F9F35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034B6-7216-42E6-80F0-92F03C5EF8F9}"/>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421018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21CC-5118-45FC-9E6E-72283ACE77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57D804-75E1-42D1-8BAF-FA17425CEF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9C71-28E3-4C7D-B50F-0A5B2FB9A9F6}"/>
              </a:ext>
            </a:extLst>
          </p:cNvPr>
          <p:cNvSpPr>
            <a:spLocks noGrp="1"/>
          </p:cNvSpPr>
          <p:nvPr>
            <p:ph type="dt" sz="half" idx="10"/>
          </p:nvPr>
        </p:nvSpPr>
        <p:spPr/>
        <p:txBody>
          <a:bodyPr/>
          <a:lstStyle/>
          <a:p>
            <a:fld id="{A5E1DEBD-206B-4B40-BEEB-5BE1948DBA2A}" type="datetime1">
              <a:rPr lang="en-US" smtClean="0"/>
              <a:t>10/13/2023</a:t>
            </a:fld>
            <a:endParaRPr lang="en-US"/>
          </a:p>
        </p:txBody>
      </p:sp>
      <p:sp>
        <p:nvSpPr>
          <p:cNvPr id="5" name="Footer Placeholder 4">
            <a:extLst>
              <a:ext uri="{FF2B5EF4-FFF2-40B4-BE49-F238E27FC236}">
                <a16:creationId xmlns:a16="http://schemas.microsoft.com/office/drawing/2014/main" id="{748CCCA3-ABF6-42B6-8F39-1E4B9E23B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C9613-CB0F-486C-AD5C-3800F4E9AAB5}"/>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412072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D5A77F-EA87-49D7-B124-1F19347EC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5A49D3-232E-47E0-B6ED-A2A9FE4CD3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96F55-7F69-48B0-8E89-5A3A5AFE6806}"/>
              </a:ext>
            </a:extLst>
          </p:cNvPr>
          <p:cNvSpPr>
            <a:spLocks noGrp="1"/>
          </p:cNvSpPr>
          <p:nvPr>
            <p:ph type="dt" sz="half" idx="10"/>
          </p:nvPr>
        </p:nvSpPr>
        <p:spPr/>
        <p:txBody>
          <a:bodyPr/>
          <a:lstStyle/>
          <a:p>
            <a:fld id="{076A53DD-7BFD-4FE5-96DD-22B48876CD22}" type="datetime1">
              <a:rPr lang="en-US" smtClean="0"/>
              <a:t>10/13/2023</a:t>
            </a:fld>
            <a:endParaRPr lang="en-US"/>
          </a:p>
        </p:txBody>
      </p:sp>
      <p:sp>
        <p:nvSpPr>
          <p:cNvPr id="5" name="Footer Placeholder 4">
            <a:extLst>
              <a:ext uri="{FF2B5EF4-FFF2-40B4-BE49-F238E27FC236}">
                <a16:creationId xmlns:a16="http://schemas.microsoft.com/office/drawing/2014/main" id="{06EE0159-D671-45E8-8E09-3D19AECDA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BCACB-F5A9-4114-B621-BC8774630E8A}"/>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347779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0161-5A4B-495F-8269-0C7E44E6B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3E4C4-9E2D-4777-B337-3A1DEA626A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89F09-66D5-4C79-B966-037AFCC7D3A4}"/>
              </a:ext>
            </a:extLst>
          </p:cNvPr>
          <p:cNvSpPr>
            <a:spLocks noGrp="1"/>
          </p:cNvSpPr>
          <p:nvPr>
            <p:ph type="dt" sz="half" idx="10"/>
          </p:nvPr>
        </p:nvSpPr>
        <p:spPr/>
        <p:txBody>
          <a:bodyPr/>
          <a:lstStyle/>
          <a:p>
            <a:fld id="{73242F54-55D7-4790-A753-CE25E2D0DDB8}" type="datetime1">
              <a:rPr lang="en-US" smtClean="0"/>
              <a:t>10/13/2023</a:t>
            </a:fld>
            <a:endParaRPr lang="en-US"/>
          </a:p>
        </p:txBody>
      </p:sp>
      <p:sp>
        <p:nvSpPr>
          <p:cNvPr id="5" name="Footer Placeholder 4">
            <a:extLst>
              <a:ext uri="{FF2B5EF4-FFF2-40B4-BE49-F238E27FC236}">
                <a16:creationId xmlns:a16="http://schemas.microsoft.com/office/drawing/2014/main" id="{DB9A23E0-D81F-484D-A111-3455A0626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8C1BA-67B8-4809-A1CD-9C8254023801}"/>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59550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BBBF2-3868-4473-9B14-06BADE913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DC5EA5-527F-4F4C-8498-4377B9FA3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06899-C711-4D04-B18E-4C0607CEC957}"/>
              </a:ext>
            </a:extLst>
          </p:cNvPr>
          <p:cNvSpPr>
            <a:spLocks noGrp="1"/>
          </p:cNvSpPr>
          <p:nvPr>
            <p:ph type="dt" sz="half" idx="10"/>
          </p:nvPr>
        </p:nvSpPr>
        <p:spPr/>
        <p:txBody>
          <a:bodyPr/>
          <a:lstStyle/>
          <a:p>
            <a:fld id="{C2D73275-1E38-4808-A9F0-1CEA7C0714FB}" type="datetime1">
              <a:rPr lang="en-US" smtClean="0"/>
              <a:t>10/13/2023</a:t>
            </a:fld>
            <a:endParaRPr lang="en-US"/>
          </a:p>
        </p:txBody>
      </p:sp>
      <p:sp>
        <p:nvSpPr>
          <p:cNvPr id="5" name="Footer Placeholder 4">
            <a:extLst>
              <a:ext uri="{FF2B5EF4-FFF2-40B4-BE49-F238E27FC236}">
                <a16:creationId xmlns:a16="http://schemas.microsoft.com/office/drawing/2014/main" id="{CFC225CE-2971-4A7C-9E39-D0BF77A5F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B1FAE-8C01-4049-B498-8F53D42CCEE5}"/>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2447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6772-1A37-4A18-AC40-605886499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19965-16CD-47BE-BAF1-D1EAE1AF6C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868D2-EF1D-4A7A-A687-152344617B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0037A-C76A-4F38-9EB6-E995D1E0CEC3}"/>
              </a:ext>
            </a:extLst>
          </p:cNvPr>
          <p:cNvSpPr>
            <a:spLocks noGrp="1"/>
          </p:cNvSpPr>
          <p:nvPr>
            <p:ph type="dt" sz="half" idx="10"/>
          </p:nvPr>
        </p:nvSpPr>
        <p:spPr/>
        <p:txBody>
          <a:bodyPr/>
          <a:lstStyle/>
          <a:p>
            <a:fld id="{C6D8DACB-2331-4DD1-AC4F-80619E2A1585}" type="datetime1">
              <a:rPr lang="en-US" smtClean="0"/>
              <a:t>10/13/2023</a:t>
            </a:fld>
            <a:endParaRPr lang="en-US"/>
          </a:p>
        </p:txBody>
      </p:sp>
      <p:sp>
        <p:nvSpPr>
          <p:cNvPr id="6" name="Footer Placeholder 5">
            <a:extLst>
              <a:ext uri="{FF2B5EF4-FFF2-40B4-BE49-F238E27FC236}">
                <a16:creationId xmlns:a16="http://schemas.microsoft.com/office/drawing/2014/main" id="{D428D90C-0099-4B88-83A3-07C1DE376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8233C-A94D-4991-A3F2-B857015A1C02}"/>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300305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FEC5-E259-4E73-A9CC-6AB5BDADC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29503-BBC2-42D0-9060-0BC14D3B5F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FACA4D-F9E1-4713-AED3-A0AFBC4B5F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AB0A-4800-475E-8287-83F52833C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A73B1-D9FD-4C90-ABDB-D72FF230D1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938C1E-D93B-4730-9250-EA9203F14285}"/>
              </a:ext>
            </a:extLst>
          </p:cNvPr>
          <p:cNvSpPr>
            <a:spLocks noGrp="1"/>
          </p:cNvSpPr>
          <p:nvPr>
            <p:ph type="dt" sz="half" idx="10"/>
          </p:nvPr>
        </p:nvSpPr>
        <p:spPr/>
        <p:txBody>
          <a:bodyPr/>
          <a:lstStyle/>
          <a:p>
            <a:fld id="{C1C2A350-BE27-489D-9632-235915751320}" type="datetime1">
              <a:rPr lang="en-US" smtClean="0"/>
              <a:t>10/13/2023</a:t>
            </a:fld>
            <a:endParaRPr lang="en-US"/>
          </a:p>
        </p:txBody>
      </p:sp>
      <p:sp>
        <p:nvSpPr>
          <p:cNvPr id="8" name="Footer Placeholder 7">
            <a:extLst>
              <a:ext uri="{FF2B5EF4-FFF2-40B4-BE49-F238E27FC236}">
                <a16:creationId xmlns:a16="http://schemas.microsoft.com/office/drawing/2014/main" id="{575D4D5F-9F31-4776-9576-50B86EA954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7F4F2E-28AF-4F68-83D7-4226E96264DA}"/>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81618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4952-E512-4AAD-A611-616B77949D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E4E3E-E5A6-4308-9074-BBDE8C84DBF5}"/>
              </a:ext>
            </a:extLst>
          </p:cNvPr>
          <p:cNvSpPr>
            <a:spLocks noGrp="1"/>
          </p:cNvSpPr>
          <p:nvPr>
            <p:ph type="dt" sz="half" idx="10"/>
          </p:nvPr>
        </p:nvSpPr>
        <p:spPr/>
        <p:txBody>
          <a:bodyPr/>
          <a:lstStyle/>
          <a:p>
            <a:fld id="{B058027A-2216-4D51-A5D6-B5CD51C80DA8}" type="datetime1">
              <a:rPr lang="en-US" smtClean="0"/>
              <a:t>10/13/2023</a:t>
            </a:fld>
            <a:endParaRPr lang="en-US"/>
          </a:p>
        </p:txBody>
      </p:sp>
      <p:sp>
        <p:nvSpPr>
          <p:cNvPr id="4" name="Footer Placeholder 3">
            <a:extLst>
              <a:ext uri="{FF2B5EF4-FFF2-40B4-BE49-F238E27FC236}">
                <a16:creationId xmlns:a16="http://schemas.microsoft.com/office/drawing/2014/main" id="{0C818A5D-FE93-4FC7-8089-E27E4DD8E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250316-558D-4D2B-BE70-0119A2C39F38}"/>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322422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AAD33-3C55-45AA-9ED9-A56C0FAD2CAB}"/>
              </a:ext>
            </a:extLst>
          </p:cNvPr>
          <p:cNvSpPr>
            <a:spLocks noGrp="1"/>
          </p:cNvSpPr>
          <p:nvPr>
            <p:ph type="dt" sz="half" idx="10"/>
          </p:nvPr>
        </p:nvSpPr>
        <p:spPr/>
        <p:txBody>
          <a:bodyPr/>
          <a:lstStyle/>
          <a:p>
            <a:fld id="{80D474A4-B5AC-4075-BAB8-C2DC28C2B01E}" type="datetime1">
              <a:rPr lang="en-US" smtClean="0"/>
              <a:t>10/13/2023</a:t>
            </a:fld>
            <a:endParaRPr lang="en-US"/>
          </a:p>
        </p:txBody>
      </p:sp>
      <p:sp>
        <p:nvSpPr>
          <p:cNvPr id="3" name="Footer Placeholder 2">
            <a:extLst>
              <a:ext uri="{FF2B5EF4-FFF2-40B4-BE49-F238E27FC236}">
                <a16:creationId xmlns:a16="http://schemas.microsoft.com/office/drawing/2014/main" id="{68DDF953-6A63-46A2-8AAB-516475216A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033A2-2A27-406D-AF1A-749923FCADE0}"/>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2965075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A071-6C3D-43D2-A3EF-E97BAAD8B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3A795F-77C4-4F9C-A377-9EAAD356D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8EB980-D9F3-41BF-83FC-99EA3A1A94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9E2A7-1027-4D7E-85F2-07DD5CA6FBEC}"/>
              </a:ext>
            </a:extLst>
          </p:cNvPr>
          <p:cNvSpPr>
            <a:spLocks noGrp="1"/>
          </p:cNvSpPr>
          <p:nvPr>
            <p:ph type="dt" sz="half" idx="10"/>
          </p:nvPr>
        </p:nvSpPr>
        <p:spPr/>
        <p:txBody>
          <a:bodyPr/>
          <a:lstStyle/>
          <a:p>
            <a:fld id="{EF763B8F-00EF-47B9-A75C-4AD6695855F3}" type="datetime1">
              <a:rPr lang="en-US" smtClean="0"/>
              <a:t>10/13/2023</a:t>
            </a:fld>
            <a:endParaRPr lang="en-US"/>
          </a:p>
        </p:txBody>
      </p:sp>
      <p:sp>
        <p:nvSpPr>
          <p:cNvPr id="6" name="Footer Placeholder 5">
            <a:extLst>
              <a:ext uri="{FF2B5EF4-FFF2-40B4-BE49-F238E27FC236}">
                <a16:creationId xmlns:a16="http://schemas.microsoft.com/office/drawing/2014/main" id="{C4B2EEB1-0328-455B-80B9-86D050684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792366-4BE7-4F6E-96EE-2045F88A0512}"/>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33266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B813-5113-4097-B60F-2842849D1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1151A-588C-4AAF-BF9F-D4C43A0104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18A999-F48F-4723-BE96-12CE7E376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5B909-7FD9-44AE-AC2F-769DEA5D5F05}"/>
              </a:ext>
            </a:extLst>
          </p:cNvPr>
          <p:cNvSpPr>
            <a:spLocks noGrp="1"/>
          </p:cNvSpPr>
          <p:nvPr>
            <p:ph type="dt" sz="half" idx="10"/>
          </p:nvPr>
        </p:nvSpPr>
        <p:spPr/>
        <p:txBody>
          <a:bodyPr/>
          <a:lstStyle/>
          <a:p>
            <a:fld id="{07C08BC4-7263-40B8-9850-081135C7CBA4}" type="datetime1">
              <a:rPr lang="en-US" smtClean="0"/>
              <a:t>10/13/2023</a:t>
            </a:fld>
            <a:endParaRPr lang="en-US"/>
          </a:p>
        </p:txBody>
      </p:sp>
      <p:sp>
        <p:nvSpPr>
          <p:cNvPr id="6" name="Footer Placeholder 5">
            <a:extLst>
              <a:ext uri="{FF2B5EF4-FFF2-40B4-BE49-F238E27FC236}">
                <a16:creationId xmlns:a16="http://schemas.microsoft.com/office/drawing/2014/main" id="{9D7D5433-9C65-46F8-A538-558A211CF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CA0C9-52A0-4304-AB56-82C7F391D195}"/>
              </a:ext>
            </a:extLst>
          </p:cNvPr>
          <p:cNvSpPr>
            <a:spLocks noGrp="1"/>
          </p:cNvSpPr>
          <p:nvPr>
            <p:ph type="sldNum" sz="quarter" idx="12"/>
          </p:nvPr>
        </p:nvSpPr>
        <p:spPr/>
        <p:txBody>
          <a:bodyPr/>
          <a:lstStyle/>
          <a:p>
            <a:fld id="{3894AD33-AAFD-4233-90B3-BFE36787CA29}" type="slidenum">
              <a:rPr lang="en-US" smtClean="0"/>
              <a:pPr/>
              <a:t>‹#›</a:t>
            </a:fld>
            <a:endParaRPr lang="en-US"/>
          </a:p>
        </p:txBody>
      </p:sp>
    </p:spTree>
    <p:extLst>
      <p:ext uri="{BB962C8B-B14F-4D97-AF65-F5344CB8AC3E}">
        <p14:creationId xmlns:p14="http://schemas.microsoft.com/office/powerpoint/2010/main" val="422672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39C5C-41D8-41DA-B700-B2D65A597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F4B6D5-4FBC-49B5-8F82-769BD79EF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F1B16-64E9-400D-8709-BD18A9E1E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4B7DF-67FE-4060-A30C-5AB926E0666A}" type="datetime1">
              <a:rPr lang="en-US" smtClean="0"/>
              <a:t>10/13/2023</a:t>
            </a:fld>
            <a:endParaRPr lang="en-US"/>
          </a:p>
        </p:txBody>
      </p:sp>
      <p:sp>
        <p:nvSpPr>
          <p:cNvPr id="5" name="Footer Placeholder 4">
            <a:extLst>
              <a:ext uri="{FF2B5EF4-FFF2-40B4-BE49-F238E27FC236}">
                <a16:creationId xmlns:a16="http://schemas.microsoft.com/office/drawing/2014/main" id="{3444375E-02B8-4CC5-9A50-65AEDA1C3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96F21-176B-4169-B697-C33CBBABF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AD33-AAFD-4233-90B3-BFE36787CA29}" type="slidenum">
              <a:rPr lang="en-US" smtClean="0"/>
              <a:pPr/>
              <a:t>‹#›</a:t>
            </a:fld>
            <a:endParaRPr lang="en-US"/>
          </a:p>
        </p:txBody>
      </p:sp>
    </p:spTree>
    <p:extLst>
      <p:ext uri="{BB962C8B-B14F-4D97-AF65-F5344CB8AC3E}">
        <p14:creationId xmlns:p14="http://schemas.microsoft.com/office/powerpoint/2010/main" val="219185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60.png"/><Relationship Id="rId10" Type="http://schemas.openxmlformats.org/officeDocument/2006/relationships/image" Target="../media/image64.jpeg"/><Relationship Id="rId4" Type="http://schemas.openxmlformats.org/officeDocument/2006/relationships/hyperlink" Target="https://earth.google.com/web/@-32.76440792,-52.61395291,-4090.54443861a,16547705.617311d,30.00001311y,3.73294058h,0t,0r" TargetMode="Externa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png"/><Relationship Id="rId18" Type="http://schemas.openxmlformats.org/officeDocument/2006/relationships/image" Target="../media/image96.jpeg"/><Relationship Id="rId3" Type="http://schemas.openxmlformats.org/officeDocument/2006/relationships/image" Target="../media/image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15.xml"/><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jp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jpe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png"/><Relationship Id="rId14" Type="http://schemas.openxmlformats.org/officeDocument/2006/relationships/image" Target="../media/image10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1.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png"/><Relationship Id="rId7"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259791"/>
            <a:ext cx="12191999" cy="846044"/>
          </a:xfrm>
          <a:solidFill>
            <a:schemeClr val="accent1">
              <a:lumMod val="75000"/>
            </a:schemeClr>
          </a:solidFill>
        </p:spPr>
        <p:txBody>
          <a:bodyPr anchor="ctr">
            <a:normAutofit/>
          </a:bodyPr>
          <a:lstStyle/>
          <a:p>
            <a:pPr>
              <a:lnSpc>
                <a:spcPct val="100000"/>
              </a:lnSpc>
            </a:pPr>
            <a:r>
              <a:rPr lang="en-US" sz="4000" b="1" i="0" dirty="0">
                <a:solidFill>
                  <a:schemeClr val="bg1"/>
                </a:solidFill>
                <a:effectLst/>
              </a:rPr>
              <a:t>Adaptive Learning through Digital Technology</a:t>
            </a:r>
            <a:endParaRPr lang="en-US" sz="9600" b="1" dirty="0">
              <a:solidFill>
                <a:schemeClr val="bg1"/>
              </a:solidFill>
            </a:endParaRPr>
          </a:p>
        </p:txBody>
      </p:sp>
      <p:sp>
        <p:nvSpPr>
          <p:cNvPr id="3" name="Subtitle 2"/>
          <p:cNvSpPr>
            <a:spLocks noGrp="1"/>
          </p:cNvSpPr>
          <p:nvPr>
            <p:ph type="subTitle" idx="1"/>
          </p:nvPr>
        </p:nvSpPr>
        <p:spPr>
          <a:xfrm>
            <a:off x="0" y="4391762"/>
            <a:ext cx="11887199" cy="2321859"/>
          </a:xfrm>
        </p:spPr>
        <p:txBody>
          <a:bodyPr anchor="ctr">
            <a:normAutofit/>
          </a:bodyPr>
          <a:lstStyle/>
          <a:p>
            <a:pPr>
              <a:spcBef>
                <a:spcPts val="1800"/>
              </a:spcBef>
            </a:pPr>
            <a:r>
              <a:rPr lang="en-US" sz="2800" b="1" dirty="0">
                <a:solidFill>
                  <a:srgbClr val="000000"/>
                </a:solidFill>
              </a:rPr>
              <a:t>By</a:t>
            </a:r>
            <a:br>
              <a:rPr lang="en-US" sz="2800" b="1" dirty="0">
                <a:solidFill>
                  <a:srgbClr val="000000"/>
                </a:solidFill>
              </a:rPr>
            </a:br>
            <a:r>
              <a:rPr lang="en-US" sz="2800" b="1" dirty="0">
                <a:solidFill>
                  <a:schemeClr val="accent1">
                    <a:lumMod val="75000"/>
                  </a:schemeClr>
                </a:solidFill>
              </a:rPr>
              <a:t>Shankar Subbiah S</a:t>
            </a:r>
            <a:br>
              <a:rPr lang="en-US" sz="2800" b="1" dirty="0">
                <a:solidFill>
                  <a:srgbClr val="000000"/>
                </a:solidFill>
              </a:rPr>
            </a:br>
            <a:r>
              <a:rPr lang="en-US" sz="2800" dirty="0">
                <a:solidFill>
                  <a:srgbClr val="000000"/>
                </a:solidFill>
              </a:rPr>
              <a:t>Assistive Technology and Accessibility Consultant / Director, </a:t>
            </a:r>
            <a:br>
              <a:rPr lang="en-US" sz="2800" dirty="0">
                <a:solidFill>
                  <a:srgbClr val="000000"/>
                </a:solidFill>
              </a:rPr>
            </a:br>
            <a:r>
              <a:rPr lang="en-US" sz="2800" dirty="0">
                <a:solidFill>
                  <a:srgbClr val="000000"/>
                </a:solidFill>
              </a:rPr>
              <a:t>Agate Infotek, Chennai</a:t>
            </a:r>
          </a:p>
        </p:txBody>
      </p:sp>
      <p:pic>
        <p:nvPicPr>
          <p:cNvPr id="1028" name="Picture 4" descr="National Council of Educational Research and Training - Wikipedia">
            <a:extLst>
              <a:ext uri="{FF2B5EF4-FFF2-40B4-BE49-F238E27FC236}">
                <a16:creationId xmlns:a16="http://schemas.microsoft.com/office/drawing/2014/main" id="{9323789C-01A5-F01D-7C9B-F91462C8A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215153"/>
            <a:ext cx="1070604" cy="15598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91C95D-D2B2-D5A6-6929-50E1FE67CE89}"/>
              </a:ext>
            </a:extLst>
          </p:cNvPr>
          <p:cNvSpPr txBox="1"/>
          <p:nvPr/>
        </p:nvSpPr>
        <p:spPr>
          <a:xfrm>
            <a:off x="0" y="1882588"/>
            <a:ext cx="12192000" cy="1246495"/>
          </a:xfrm>
          <a:prstGeom prst="rect">
            <a:avLst/>
          </a:prstGeom>
          <a:noFill/>
        </p:spPr>
        <p:txBody>
          <a:bodyPr wrap="square">
            <a:spAutoFit/>
          </a:bodyPr>
          <a:lstStyle/>
          <a:p>
            <a:pPr algn="ctr">
              <a:spcBef>
                <a:spcPts val="1800"/>
              </a:spcBef>
            </a:pPr>
            <a:r>
              <a:rPr lang="en-US" sz="2800" b="1" dirty="0">
                <a:solidFill>
                  <a:schemeClr val="accent1">
                    <a:lumMod val="75000"/>
                  </a:schemeClr>
                </a:solidFill>
              </a:rPr>
              <a:t>CIET - Online Training on Digital Technology for Children with Special Needs</a:t>
            </a:r>
          </a:p>
          <a:p>
            <a:pPr algn="ctr">
              <a:spcBef>
                <a:spcPts val="1800"/>
              </a:spcBef>
            </a:pPr>
            <a:r>
              <a:rPr lang="en-US" sz="3200" b="1" dirty="0">
                <a:solidFill>
                  <a:srgbClr val="000000"/>
                </a:solidFill>
              </a:rPr>
              <a:t>Day 5: 13</a:t>
            </a:r>
            <a:r>
              <a:rPr lang="en-US" sz="3200" b="1" baseline="30000" dirty="0">
                <a:solidFill>
                  <a:srgbClr val="000000"/>
                </a:solidFill>
              </a:rPr>
              <a:t>th</a:t>
            </a:r>
            <a:r>
              <a:rPr lang="en-US" sz="3200" b="1" dirty="0">
                <a:solidFill>
                  <a:srgbClr val="000000"/>
                </a:solidFill>
              </a:rPr>
              <a:t> October 2023</a:t>
            </a:r>
          </a:p>
        </p:txBody>
      </p:sp>
    </p:spTree>
    <p:extLst>
      <p:ext uri="{BB962C8B-B14F-4D97-AF65-F5344CB8AC3E}">
        <p14:creationId xmlns:p14="http://schemas.microsoft.com/office/powerpoint/2010/main" val="161270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Autofit/>
          </a:bodyPr>
          <a:lstStyle/>
          <a:p>
            <a:pPr algn="ctr" rtl="0" eaLnBrk="1" latinLnBrk="0" hangingPunct="1"/>
            <a:r>
              <a:rPr lang="en-US" sz="2000" b="1" i="0" kern="1200" dirty="0">
                <a:solidFill>
                  <a:schemeClr val="bg1"/>
                </a:solidFill>
                <a:effectLst/>
                <a:latin typeface="Arial" panose="020B0604020202020204" pitchFamily="34" charset="0"/>
                <a:ea typeface="+mn-ea"/>
                <a:cs typeface="Arial" panose="020B0604020202020204" pitchFamily="34" charset="0"/>
              </a:rPr>
              <a:t>How to communicate, express, participate for Adaptive Learning in Classrooms?</a:t>
            </a:r>
            <a:endParaRPr lang="en-US" sz="3600"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149F416-3CD8-A3F1-6BF8-0495C01E1A1E}"/>
              </a:ext>
            </a:extLst>
          </p:cNvPr>
          <p:cNvGrpSpPr/>
          <p:nvPr/>
        </p:nvGrpSpPr>
        <p:grpSpPr>
          <a:xfrm>
            <a:off x="272716" y="1446167"/>
            <a:ext cx="11790948" cy="4986717"/>
            <a:chOff x="272715" y="1446167"/>
            <a:chExt cx="11760867" cy="5403812"/>
          </a:xfrm>
        </p:grpSpPr>
        <p:pic>
          <p:nvPicPr>
            <p:cNvPr id="20" name="Picture 4" descr="Google&amp;#39;s Live Transcribe and Sound Amplifier to Make Communications Easier  for Deaf and Hard of Hearing | Medgadget">
              <a:extLst>
                <a:ext uri="{FF2B5EF4-FFF2-40B4-BE49-F238E27FC236}">
                  <a16:creationId xmlns:a16="http://schemas.microsoft.com/office/drawing/2014/main" id="{8AF835E1-80B8-0AD0-FBDD-1BDFF338C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083" y="1604210"/>
              <a:ext cx="1711559" cy="17909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awaz aac">
              <a:extLst>
                <a:ext uri="{FF2B5EF4-FFF2-40B4-BE49-F238E27FC236}">
                  <a16:creationId xmlns:a16="http://schemas.microsoft.com/office/drawing/2014/main" id="{9F5DFBDC-1DB1-7924-484D-BAEE85418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282" y="3943389"/>
              <a:ext cx="2593192" cy="175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F4DA0BBA-F3AB-0E70-7F77-4A9EFE0B260D}"/>
                </a:ext>
              </a:extLst>
            </p:cNvPr>
            <p:cNvPicPr>
              <a:picLocks noChangeAspect="1"/>
            </p:cNvPicPr>
            <p:nvPr/>
          </p:nvPicPr>
          <p:blipFill>
            <a:blip r:embed="rId6"/>
            <a:stretch>
              <a:fillRect/>
            </a:stretch>
          </p:blipFill>
          <p:spPr>
            <a:xfrm>
              <a:off x="3552955" y="3938882"/>
              <a:ext cx="1340597" cy="1987507"/>
            </a:xfrm>
            <a:prstGeom prst="rect">
              <a:avLst/>
            </a:prstGeom>
          </p:spPr>
        </p:pic>
        <p:pic>
          <p:nvPicPr>
            <p:cNvPr id="24" name="Picture 4" descr="Jellow Communicator |Closing The Gap">
              <a:extLst>
                <a:ext uri="{FF2B5EF4-FFF2-40B4-BE49-F238E27FC236}">
                  <a16:creationId xmlns:a16="http://schemas.microsoft.com/office/drawing/2014/main" id="{CE4DBD88-3DFE-88D0-3F02-B52501344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00" y="3959860"/>
              <a:ext cx="3056667" cy="16483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video call apps logo">
              <a:extLst>
                <a:ext uri="{FF2B5EF4-FFF2-40B4-BE49-F238E27FC236}">
                  <a16:creationId xmlns:a16="http://schemas.microsoft.com/office/drawing/2014/main" id="{D5A08C75-77CF-286C-198D-9D95F1E41F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7635" y="3824814"/>
              <a:ext cx="3739163" cy="230725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5A2FCBD-815E-E8CC-A1A4-C30B75C37198}"/>
                </a:ext>
              </a:extLst>
            </p:cNvPr>
            <p:cNvSpPr txBox="1"/>
            <p:nvPr/>
          </p:nvSpPr>
          <p:spPr>
            <a:xfrm>
              <a:off x="4989094" y="3424906"/>
              <a:ext cx="1748590" cy="400110"/>
            </a:xfrm>
            <a:prstGeom prst="rect">
              <a:avLst/>
            </a:prstGeom>
            <a:noFill/>
          </p:spPr>
          <p:txBody>
            <a:bodyPr wrap="square" rtlCol="0">
              <a:spAutoFit/>
            </a:bodyPr>
            <a:lstStyle/>
            <a:p>
              <a:r>
                <a:rPr lang="en-IN" sz="2000" b="1" dirty="0"/>
                <a:t>Live Transcribe</a:t>
              </a:r>
            </a:p>
          </p:txBody>
        </p:sp>
        <p:sp>
          <p:nvSpPr>
            <p:cNvPr id="12" name="TextBox 11">
              <a:extLst>
                <a:ext uri="{FF2B5EF4-FFF2-40B4-BE49-F238E27FC236}">
                  <a16:creationId xmlns:a16="http://schemas.microsoft.com/office/drawing/2014/main" id="{1A65A67A-CBDB-F822-7BAF-2CF03F0899D0}"/>
                </a:ext>
              </a:extLst>
            </p:cNvPr>
            <p:cNvSpPr txBox="1"/>
            <p:nvPr/>
          </p:nvSpPr>
          <p:spPr>
            <a:xfrm>
              <a:off x="1468317" y="6026368"/>
              <a:ext cx="5636021" cy="823611"/>
            </a:xfrm>
            <a:prstGeom prst="rect">
              <a:avLst/>
            </a:prstGeom>
            <a:noFill/>
          </p:spPr>
          <p:txBody>
            <a:bodyPr wrap="square" rtlCol="0">
              <a:spAutoFit/>
            </a:bodyPr>
            <a:lstStyle/>
            <a:p>
              <a:pPr>
                <a:lnSpc>
                  <a:spcPts val="2200"/>
                </a:lnSpc>
              </a:pPr>
              <a:r>
                <a:rPr lang="en-IN" sz="2000" b="1" dirty="0"/>
                <a:t>Jellow Plus, KAVI PTS, AVAZ, - AAC Apps and iGest Device</a:t>
              </a:r>
            </a:p>
            <a:p>
              <a:pPr>
                <a:lnSpc>
                  <a:spcPts val="2200"/>
                </a:lnSpc>
              </a:pPr>
              <a:endParaRPr lang="en-IN" sz="2000" b="1" dirty="0"/>
            </a:p>
          </p:txBody>
        </p:sp>
        <p:pic>
          <p:nvPicPr>
            <p:cNvPr id="13" name="Picture 6" descr="iGest - Home | Facebook">
              <a:extLst>
                <a:ext uri="{FF2B5EF4-FFF2-40B4-BE49-F238E27FC236}">
                  <a16:creationId xmlns:a16="http://schemas.microsoft.com/office/drawing/2014/main" id="{E49DE5B0-E511-EF03-9C96-8895FB9010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715" y="5615462"/>
              <a:ext cx="1147130" cy="11523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1DF7E53-0550-25F4-6FE2-470113F4639F}"/>
                </a:ext>
              </a:extLst>
            </p:cNvPr>
            <p:cNvSpPr txBox="1"/>
            <p:nvPr/>
          </p:nvSpPr>
          <p:spPr>
            <a:xfrm>
              <a:off x="8053137" y="6066526"/>
              <a:ext cx="3980445" cy="707886"/>
            </a:xfrm>
            <a:prstGeom prst="rect">
              <a:avLst/>
            </a:prstGeom>
            <a:noFill/>
          </p:spPr>
          <p:txBody>
            <a:bodyPr wrap="square" rtlCol="0">
              <a:spAutoFit/>
            </a:bodyPr>
            <a:lstStyle/>
            <a:p>
              <a:pPr algn="ctr"/>
              <a:r>
                <a:rPr lang="en-IN" sz="2000" b="1" dirty="0"/>
                <a:t>Accessible Social Media, Video Call and Meeting Apps</a:t>
              </a:r>
            </a:p>
          </p:txBody>
        </p:sp>
        <p:pic>
          <p:nvPicPr>
            <p:cNvPr id="30" name="Picture 29">
              <a:extLst>
                <a:ext uri="{FF2B5EF4-FFF2-40B4-BE49-F238E27FC236}">
                  <a16:creationId xmlns:a16="http://schemas.microsoft.com/office/drawing/2014/main" id="{639A7359-E4E4-C5E3-0298-DF88ACA844F1}"/>
                </a:ext>
              </a:extLst>
            </p:cNvPr>
            <p:cNvPicPr>
              <a:picLocks noChangeAspect="1"/>
            </p:cNvPicPr>
            <p:nvPr/>
          </p:nvPicPr>
          <p:blipFill>
            <a:blip r:embed="rId10"/>
            <a:stretch>
              <a:fillRect/>
            </a:stretch>
          </p:blipFill>
          <p:spPr>
            <a:xfrm>
              <a:off x="8835709" y="1556085"/>
              <a:ext cx="2180381" cy="3112167"/>
            </a:xfrm>
            <a:prstGeom prst="rect">
              <a:avLst/>
            </a:prstGeom>
          </p:spPr>
        </p:pic>
        <p:pic>
          <p:nvPicPr>
            <p:cNvPr id="4" name="Picture 3">
              <a:extLst>
                <a:ext uri="{FF2B5EF4-FFF2-40B4-BE49-F238E27FC236}">
                  <a16:creationId xmlns:a16="http://schemas.microsoft.com/office/drawing/2014/main" id="{ED4C7C90-6D87-351B-025A-52DE59A2D6F8}"/>
                </a:ext>
              </a:extLst>
            </p:cNvPr>
            <p:cNvPicPr>
              <a:picLocks noChangeAspect="1"/>
            </p:cNvPicPr>
            <p:nvPr/>
          </p:nvPicPr>
          <p:blipFill>
            <a:blip r:embed="rId11"/>
            <a:stretch>
              <a:fillRect/>
            </a:stretch>
          </p:blipFill>
          <p:spPr>
            <a:xfrm>
              <a:off x="291443" y="1509029"/>
              <a:ext cx="3285945" cy="2155154"/>
            </a:xfrm>
            <a:prstGeom prst="rect">
              <a:avLst/>
            </a:prstGeom>
          </p:spPr>
        </p:pic>
        <p:pic>
          <p:nvPicPr>
            <p:cNvPr id="5" name="Picture 4">
              <a:extLst>
                <a:ext uri="{FF2B5EF4-FFF2-40B4-BE49-F238E27FC236}">
                  <a16:creationId xmlns:a16="http://schemas.microsoft.com/office/drawing/2014/main" id="{E73AF495-4EE6-74BA-0B65-92C42F74AA93}"/>
                </a:ext>
              </a:extLst>
            </p:cNvPr>
            <p:cNvPicPr>
              <a:picLocks noChangeAspect="1"/>
            </p:cNvPicPr>
            <p:nvPr/>
          </p:nvPicPr>
          <p:blipFill>
            <a:blip r:embed="rId12"/>
            <a:stretch>
              <a:fillRect/>
            </a:stretch>
          </p:blipFill>
          <p:spPr>
            <a:xfrm>
              <a:off x="3676328" y="1446167"/>
              <a:ext cx="1224136" cy="2346260"/>
            </a:xfrm>
            <a:prstGeom prst="rect">
              <a:avLst/>
            </a:prstGeom>
          </p:spPr>
        </p:pic>
        <p:sp>
          <p:nvSpPr>
            <p:cNvPr id="6" name="TextBox 5">
              <a:extLst>
                <a:ext uri="{FF2B5EF4-FFF2-40B4-BE49-F238E27FC236}">
                  <a16:creationId xmlns:a16="http://schemas.microsoft.com/office/drawing/2014/main" id="{CB4F0B61-87EC-6A5C-F04E-3CB74E07E57A}"/>
                </a:ext>
              </a:extLst>
            </p:cNvPr>
            <p:cNvSpPr txBox="1"/>
            <p:nvPr/>
          </p:nvSpPr>
          <p:spPr>
            <a:xfrm>
              <a:off x="417094" y="3593348"/>
              <a:ext cx="2871537" cy="400110"/>
            </a:xfrm>
            <a:prstGeom prst="rect">
              <a:avLst/>
            </a:prstGeom>
            <a:noFill/>
          </p:spPr>
          <p:txBody>
            <a:bodyPr wrap="square" rtlCol="0">
              <a:spAutoFit/>
            </a:bodyPr>
            <a:lstStyle/>
            <a:p>
              <a:r>
                <a:rPr lang="en-IN" sz="2000" b="1" dirty="0"/>
                <a:t>Communication Charts</a:t>
              </a:r>
            </a:p>
          </p:txBody>
        </p:sp>
        <p:pic>
          <p:nvPicPr>
            <p:cNvPr id="7" name="Picture 6">
              <a:extLst>
                <a:ext uri="{FF2B5EF4-FFF2-40B4-BE49-F238E27FC236}">
                  <a16:creationId xmlns:a16="http://schemas.microsoft.com/office/drawing/2014/main" id="{CA163751-8A9A-A81D-7B55-F2ABB518F6F2}"/>
                </a:ext>
              </a:extLst>
            </p:cNvPr>
            <p:cNvPicPr>
              <a:picLocks noChangeAspect="1"/>
            </p:cNvPicPr>
            <p:nvPr/>
          </p:nvPicPr>
          <p:blipFill>
            <a:blip r:embed="rId13"/>
            <a:stretch>
              <a:fillRect/>
            </a:stretch>
          </p:blipFill>
          <p:spPr>
            <a:xfrm>
              <a:off x="6673515" y="1518341"/>
              <a:ext cx="1748589" cy="1946753"/>
            </a:xfrm>
            <a:prstGeom prst="rect">
              <a:avLst/>
            </a:prstGeom>
          </p:spPr>
        </p:pic>
        <p:sp>
          <p:nvSpPr>
            <p:cNvPr id="8" name="TextBox 7">
              <a:extLst>
                <a:ext uri="{FF2B5EF4-FFF2-40B4-BE49-F238E27FC236}">
                  <a16:creationId xmlns:a16="http://schemas.microsoft.com/office/drawing/2014/main" id="{4DDA5E11-8551-ED92-25CF-95A1ECE81AB3}"/>
                </a:ext>
              </a:extLst>
            </p:cNvPr>
            <p:cNvSpPr txBox="1"/>
            <p:nvPr/>
          </p:nvSpPr>
          <p:spPr>
            <a:xfrm>
              <a:off x="6978316" y="3416885"/>
              <a:ext cx="1203158" cy="400110"/>
            </a:xfrm>
            <a:prstGeom prst="rect">
              <a:avLst/>
            </a:prstGeom>
            <a:noFill/>
          </p:spPr>
          <p:txBody>
            <a:bodyPr wrap="square" rtlCol="0">
              <a:spAutoFit/>
            </a:bodyPr>
            <a:lstStyle/>
            <a:p>
              <a:r>
                <a:rPr lang="en-IN" sz="2000" b="1" dirty="0"/>
                <a:t>Indic AI</a:t>
              </a:r>
            </a:p>
          </p:txBody>
        </p:sp>
      </p:grpSp>
    </p:spTree>
    <p:extLst>
      <p:ext uri="{BB962C8B-B14F-4D97-AF65-F5344CB8AC3E}">
        <p14:creationId xmlns:p14="http://schemas.microsoft.com/office/powerpoint/2010/main" val="9613247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How to do Interactive Activities for Adaptive Learning Online?</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F6C4539-A59B-36D7-7816-9E09AFA5242B}"/>
              </a:ext>
            </a:extLst>
          </p:cNvPr>
          <p:cNvGrpSpPr/>
          <p:nvPr/>
        </p:nvGrpSpPr>
        <p:grpSpPr>
          <a:xfrm>
            <a:off x="561473" y="1555595"/>
            <a:ext cx="11390217" cy="5122310"/>
            <a:chOff x="561473" y="1555595"/>
            <a:chExt cx="11390217" cy="5122310"/>
          </a:xfrm>
        </p:grpSpPr>
        <p:pic>
          <p:nvPicPr>
            <p:cNvPr id="11" name="Picture 10">
              <a:extLst>
                <a:ext uri="{FF2B5EF4-FFF2-40B4-BE49-F238E27FC236}">
                  <a16:creationId xmlns:a16="http://schemas.microsoft.com/office/drawing/2014/main" id="{70E1FC83-C233-7EAF-4062-BD219F1540FD}"/>
                </a:ext>
              </a:extLst>
            </p:cNvPr>
            <p:cNvPicPr>
              <a:picLocks noChangeAspect="1"/>
            </p:cNvPicPr>
            <p:nvPr/>
          </p:nvPicPr>
          <p:blipFill>
            <a:blip r:embed="rId4"/>
            <a:stretch>
              <a:fillRect/>
            </a:stretch>
          </p:blipFill>
          <p:spPr>
            <a:xfrm>
              <a:off x="737936" y="1555595"/>
              <a:ext cx="9816785" cy="4469551"/>
            </a:xfrm>
            <a:prstGeom prst="rect">
              <a:avLst/>
            </a:prstGeom>
          </p:spPr>
        </p:pic>
        <p:pic>
          <p:nvPicPr>
            <p:cNvPr id="12" name="Picture 11">
              <a:extLst>
                <a:ext uri="{FF2B5EF4-FFF2-40B4-BE49-F238E27FC236}">
                  <a16:creationId xmlns:a16="http://schemas.microsoft.com/office/drawing/2014/main" id="{EC180540-979F-457B-B5C9-975D73688B4F}"/>
                </a:ext>
              </a:extLst>
            </p:cNvPr>
            <p:cNvPicPr>
              <a:picLocks noChangeAspect="1"/>
            </p:cNvPicPr>
            <p:nvPr/>
          </p:nvPicPr>
          <p:blipFill>
            <a:blip r:embed="rId5"/>
            <a:stretch>
              <a:fillRect/>
            </a:stretch>
          </p:blipFill>
          <p:spPr>
            <a:xfrm>
              <a:off x="9421771" y="2737450"/>
              <a:ext cx="2529919" cy="3300887"/>
            </a:xfrm>
            <a:prstGeom prst="rect">
              <a:avLst/>
            </a:prstGeom>
          </p:spPr>
        </p:pic>
        <p:sp>
          <p:nvSpPr>
            <p:cNvPr id="13" name="Rectangle 12">
              <a:extLst>
                <a:ext uri="{FF2B5EF4-FFF2-40B4-BE49-F238E27FC236}">
                  <a16:creationId xmlns:a16="http://schemas.microsoft.com/office/drawing/2014/main" id="{BD566B8E-E1E4-EE75-B3CF-E59F31FCF910}"/>
                </a:ext>
              </a:extLst>
            </p:cNvPr>
            <p:cNvSpPr/>
            <p:nvPr/>
          </p:nvSpPr>
          <p:spPr>
            <a:xfrm>
              <a:off x="561473" y="6154685"/>
              <a:ext cx="11309684" cy="523220"/>
            </a:xfrm>
            <a:prstGeom prst="rect">
              <a:avLst/>
            </a:prstGeom>
          </p:spPr>
          <p:txBody>
            <a:bodyPr wrap="square">
              <a:spAutoFit/>
            </a:bodyPr>
            <a:lstStyle/>
            <a:p>
              <a:r>
                <a:rPr lang="en-US" sz="2800" b="1" dirty="0"/>
                <a:t>Jamboard (jamboard.google.com) / Jamboard App in Google Play Store</a:t>
              </a:r>
            </a:p>
          </p:txBody>
        </p:sp>
      </p:grpSp>
    </p:spTree>
    <p:extLst>
      <p:ext uri="{BB962C8B-B14F-4D97-AF65-F5344CB8AC3E}">
        <p14:creationId xmlns:p14="http://schemas.microsoft.com/office/powerpoint/2010/main" val="119414010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Presentations for Adaptive Learning</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D566B8E-E1E4-EE75-B3CF-E59F31FCF910}"/>
              </a:ext>
            </a:extLst>
          </p:cNvPr>
          <p:cNvSpPr/>
          <p:nvPr/>
        </p:nvSpPr>
        <p:spPr>
          <a:xfrm>
            <a:off x="3850105" y="1299410"/>
            <a:ext cx="5261810" cy="707886"/>
          </a:xfrm>
          <a:prstGeom prst="rect">
            <a:avLst/>
          </a:prstGeom>
        </p:spPr>
        <p:txBody>
          <a:bodyPr wrap="square">
            <a:spAutoFit/>
          </a:bodyPr>
          <a:lstStyle/>
          <a:p>
            <a:r>
              <a:rPr lang="en-US" sz="2400" b="1" dirty="0">
                <a:solidFill>
                  <a:schemeClr val="accent1">
                    <a:lumMod val="75000"/>
                  </a:schemeClr>
                </a:solidFill>
              </a:rPr>
              <a:t>Learning Our Earth </a:t>
            </a:r>
            <a:r>
              <a:rPr lang="en-IN" sz="3600" b="1" dirty="0">
                <a:solidFill>
                  <a:schemeClr val="accent1">
                    <a:lumMod val="75000"/>
                  </a:schemeClr>
                </a:solidFill>
              </a:rPr>
              <a:t>🌎</a:t>
            </a:r>
            <a:r>
              <a:rPr lang="en-IN" sz="4000" b="1" dirty="0">
                <a:solidFill>
                  <a:schemeClr val="accent1">
                    <a:lumMod val="75000"/>
                  </a:schemeClr>
                </a:solidFill>
              </a:rPr>
              <a:t> </a:t>
            </a:r>
            <a:r>
              <a:rPr lang="en-IN" sz="2400" b="1" dirty="0">
                <a:solidFill>
                  <a:schemeClr val="accent1">
                    <a:lumMod val="75000"/>
                  </a:schemeClr>
                </a:solidFill>
              </a:rPr>
              <a:t>as an Example</a:t>
            </a:r>
            <a:endParaRPr lang="en-US" sz="2800" b="1" dirty="0">
              <a:solidFill>
                <a:schemeClr val="accent1">
                  <a:lumMod val="75000"/>
                </a:schemeClr>
              </a:solidFill>
            </a:endParaRPr>
          </a:p>
        </p:txBody>
      </p:sp>
      <p:grpSp>
        <p:nvGrpSpPr>
          <p:cNvPr id="4" name="Group 3">
            <a:extLst>
              <a:ext uri="{FF2B5EF4-FFF2-40B4-BE49-F238E27FC236}">
                <a16:creationId xmlns:a16="http://schemas.microsoft.com/office/drawing/2014/main" id="{BAB9972D-6722-6631-23FC-F2F54630B128}"/>
              </a:ext>
            </a:extLst>
          </p:cNvPr>
          <p:cNvGrpSpPr/>
          <p:nvPr/>
        </p:nvGrpSpPr>
        <p:grpSpPr>
          <a:xfrm>
            <a:off x="240632" y="1918034"/>
            <a:ext cx="11774905" cy="4659229"/>
            <a:chOff x="0" y="1918034"/>
            <a:chExt cx="11951367" cy="4939966"/>
          </a:xfrm>
        </p:grpSpPr>
        <p:pic>
          <p:nvPicPr>
            <p:cNvPr id="14" name="Picture 13" descr="Screenshot Image of Google Earth">
              <a:hlinkClick r:id="rId4" tooltip="Google Earth for Exploration"/>
              <a:extLst>
                <a:ext uri="{FF2B5EF4-FFF2-40B4-BE49-F238E27FC236}">
                  <a16:creationId xmlns:a16="http://schemas.microsoft.com/office/drawing/2014/main" id="{9D40DB0E-4A07-7037-2053-1A5917FE7F14}"/>
                </a:ext>
              </a:extLst>
            </p:cNvPr>
            <p:cNvPicPr>
              <a:picLocks noChangeAspect="1"/>
            </p:cNvPicPr>
            <p:nvPr/>
          </p:nvPicPr>
          <p:blipFill>
            <a:blip r:embed="rId5"/>
            <a:stretch>
              <a:fillRect/>
            </a:stretch>
          </p:blipFill>
          <p:spPr>
            <a:xfrm>
              <a:off x="1499937" y="1925052"/>
              <a:ext cx="6013356" cy="2358189"/>
            </a:xfrm>
            <a:prstGeom prst="rect">
              <a:avLst/>
            </a:prstGeom>
          </p:spPr>
        </p:pic>
        <p:sp>
          <p:nvSpPr>
            <p:cNvPr id="16" name="TextBox 15">
              <a:extLst>
                <a:ext uri="{FF2B5EF4-FFF2-40B4-BE49-F238E27FC236}">
                  <a16:creationId xmlns:a16="http://schemas.microsoft.com/office/drawing/2014/main" id="{E97664F1-6959-9E3D-E7A0-AF4BF27801D6}"/>
                </a:ext>
              </a:extLst>
            </p:cNvPr>
            <p:cNvSpPr txBox="1"/>
            <p:nvPr/>
          </p:nvSpPr>
          <p:spPr>
            <a:xfrm>
              <a:off x="3465095" y="4154724"/>
              <a:ext cx="1973179" cy="461665"/>
            </a:xfrm>
            <a:prstGeom prst="rect">
              <a:avLst/>
            </a:prstGeom>
            <a:noFill/>
          </p:spPr>
          <p:txBody>
            <a:bodyPr wrap="square">
              <a:spAutoFit/>
            </a:bodyPr>
            <a:lstStyle/>
            <a:p>
              <a:r>
                <a:rPr lang="en-IN" sz="2400" b="1" dirty="0"/>
                <a:t>Google Earth</a:t>
              </a:r>
              <a:endParaRPr lang="en-US" sz="2400" dirty="0"/>
            </a:p>
          </p:txBody>
        </p:sp>
        <p:grpSp>
          <p:nvGrpSpPr>
            <p:cNvPr id="17" name="Group 16">
              <a:extLst>
                <a:ext uri="{FF2B5EF4-FFF2-40B4-BE49-F238E27FC236}">
                  <a16:creationId xmlns:a16="http://schemas.microsoft.com/office/drawing/2014/main" id="{B2169CEC-8709-D5B0-7D41-0FBA853A061C}"/>
                </a:ext>
              </a:extLst>
            </p:cNvPr>
            <p:cNvGrpSpPr/>
            <p:nvPr/>
          </p:nvGrpSpPr>
          <p:grpSpPr>
            <a:xfrm>
              <a:off x="7571874" y="2000798"/>
              <a:ext cx="4379493" cy="4664696"/>
              <a:chOff x="4724400" y="1447800"/>
              <a:chExt cx="4483767" cy="4664696"/>
            </a:xfrm>
          </p:grpSpPr>
          <p:sp>
            <p:nvSpPr>
              <p:cNvPr id="18" name="Arrow: Curved Right 17" descr="Image of Arrow pointing to Tropic of Capricorn">
                <a:extLst>
                  <a:ext uri="{FF2B5EF4-FFF2-40B4-BE49-F238E27FC236}">
                    <a16:creationId xmlns:a16="http://schemas.microsoft.com/office/drawing/2014/main" id="{A2D1A3C8-EB28-FCAA-FDA5-D1A00AFEBC34}"/>
                  </a:ext>
                </a:extLst>
              </p:cNvPr>
              <p:cNvSpPr/>
              <p:nvPr/>
            </p:nvSpPr>
            <p:spPr>
              <a:xfrm flipV="1">
                <a:off x="4740442" y="4383505"/>
                <a:ext cx="601579" cy="1544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7">
                <a:extLst>
                  <a:ext uri="{FF2B5EF4-FFF2-40B4-BE49-F238E27FC236}">
                    <a16:creationId xmlns:a16="http://schemas.microsoft.com/office/drawing/2014/main" id="{8DD92B45-4F92-9821-603D-F684B36ABB75}"/>
                  </a:ext>
                </a:extLst>
              </p:cNvPr>
              <p:cNvSpPr txBox="1"/>
              <p:nvPr/>
            </p:nvSpPr>
            <p:spPr>
              <a:xfrm>
                <a:off x="5390147" y="5650831"/>
                <a:ext cx="1524000" cy="461665"/>
              </a:xfrm>
              <a:prstGeom prst="rect">
                <a:avLst/>
              </a:prstGeom>
              <a:noFill/>
            </p:spPr>
            <p:txBody>
              <a:bodyPr wrap="square">
                <a:spAutoFit/>
              </a:bodyPr>
              <a:lstStyle/>
              <a:p>
                <a:r>
                  <a:rPr lang="en-IN" sz="2400" b="1" dirty="0"/>
                  <a:t>Tropic</a:t>
                </a:r>
                <a:endParaRPr lang="en-US" sz="2400" dirty="0"/>
              </a:p>
            </p:txBody>
          </p:sp>
          <p:sp>
            <p:nvSpPr>
              <p:cNvPr id="20" name="Arrow: Curved Right 6" descr="Image of Arrow pointing to Equator">
                <a:extLst>
                  <a:ext uri="{FF2B5EF4-FFF2-40B4-BE49-F238E27FC236}">
                    <a16:creationId xmlns:a16="http://schemas.microsoft.com/office/drawing/2014/main" id="{39DE2ED2-8115-CFBE-94CD-B31AD5FA4E72}"/>
                  </a:ext>
                </a:extLst>
              </p:cNvPr>
              <p:cNvSpPr/>
              <p:nvPr/>
            </p:nvSpPr>
            <p:spPr>
              <a:xfrm>
                <a:off x="4724400" y="1676400"/>
                <a:ext cx="609600" cy="22784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5">
                <a:extLst>
                  <a:ext uri="{FF2B5EF4-FFF2-40B4-BE49-F238E27FC236}">
                    <a16:creationId xmlns:a16="http://schemas.microsoft.com/office/drawing/2014/main" id="{DEA2724E-34D0-508B-B149-71B949B16C03}"/>
                  </a:ext>
                </a:extLst>
              </p:cNvPr>
              <p:cNvSpPr txBox="1"/>
              <p:nvPr/>
            </p:nvSpPr>
            <p:spPr>
              <a:xfrm>
                <a:off x="5410200" y="1447800"/>
                <a:ext cx="2590800" cy="461665"/>
              </a:xfrm>
              <a:prstGeom prst="rect">
                <a:avLst/>
              </a:prstGeom>
              <a:noFill/>
            </p:spPr>
            <p:txBody>
              <a:bodyPr wrap="square">
                <a:spAutoFit/>
              </a:bodyPr>
              <a:lstStyle/>
              <a:p>
                <a:r>
                  <a:rPr lang="en-IN" sz="2400" b="1" dirty="0"/>
                  <a:t>Equator </a:t>
                </a:r>
                <a:endParaRPr lang="en-US" sz="2400" dirty="0"/>
              </a:p>
            </p:txBody>
          </p:sp>
          <p:pic>
            <p:nvPicPr>
              <p:cNvPr id="22" name="Picture 4" descr="Animated Image of Earth Globe rotating with Equator and Tropics marked (Earth Tilt, Sunrise &amp; Sunset - SkyMarvels.com)">
                <a:extLst>
                  <a:ext uri="{FF2B5EF4-FFF2-40B4-BE49-F238E27FC236}">
                    <a16:creationId xmlns:a16="http://schemas.microsoft.com/office/drawing/2014/main" id="{972E92C1-924B-DC46-7BD2-DE22615D25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06452" y="1892969"/>
                <a:ext cx="3701715" cy="370171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AFBACF90-6F5F-BA61-C5C2-C33ACC2A3E8C}"/>
                </a:ext>
              </a:extLst>
            </p:cNvPr>
            <p:cNvPicPr>
              <a:picLocks noChangeAspect="1"/>
            </p:cNvPicPr>
            <p:nvPr/>
          </p:nvPicPr>
          <p:blipFill>
            <a:blip r:embed="rId7"/>
            <a:stretch>
              <a:fillRect/>
            </a:stretch>
          </p:blipFill>
          <p:spPr>
            <a:xfrm>
              <a:off x="173057" y="4780547"/>
              <a:ext cx="2155321" cy="1556084"/>
            </a:xfrm>
            <a:prstGeom prst="rect">
              <a:avLst/>
            </a:prstGeom>
          </p:spPr>
        </p:pic>
        <p:sp>
          <p:nvSpPr>
            <p:cNvPr id="25" name="TextBox 24">
              <a:extLst>
                <a:ext uri="{FF2B5EF4-FFF2-40B4-BE49-F238E27FC236}">
                  <a16:creationId xmlns:a16="http://schemas.microsoft.com/office/drawing/2014/main" id="{B19525E0-7537-295F-A786-221647833365}"/>
                </a:ext>
              </a:extLst>
            </p:cNvPr>
            <p:cNvSpPr txBox="1"/>
            <p:nvPr/>
          </p:nvSpPr>
          <p:spPr>
            <a:xfrm>
              <a:off x="2679032" y="6396335"/>
              <a:ext cx="2550694" cy="430887"/>
            </a:xfrm>
            <a:prstGeom prst="rect">
              <a:avLst/>
            </a:prstGeom>
            <a:noFill/>
          </p:spPr>
          <p:txBody>
            <a:bodyPr wrap="square">
              <a:spAutoFit/>
            </a:bodyPr>
            <a:lstStyle/>
            <a:p>
              <a:r>
                <a:rPr lang="en-IN" sz="2200" b="1" dirty="0"/>
                <a:t>Draw 3D Earth Map</a:t>
              </a:r>
              <a:endParaRPr lang="en-US" sz="2200" dirty="0"/>
            </a:p>
          </p:txBody>
        </p:sp>
        <p:pic>
          <p:nvPicPr>
            <p:cNvPr id="27" name="Picture 26">
              <a:extLst>
                <a:ext uri="{FF2B5EF4-FFF2-40B4-BE49-F238E27FC236}">
                  <a16:creationId xmlns:a16="http://schemas.microsoft.com/office/drawing/2014/main" id="{B90E1297-AB22-3147-44C6-39D8E6C93363}"/>
                </a:ext>
              </a:extLst>
            </p:cNvPr>
            <p:cNvPicPr>
              <a:picLocks noChangeAspect="1"/>
            </p:cNvPicPr>
            <p:nvPr/>
          </p:nvPicPr>
          <p:blipFill>
            <a:blip r:embed="rId8"/>
            <a:stretch>
              <a:fillRect/>
            </a:stretch>
          </p:blipFill>
          <p:spPr>
            <a:xfrm>
              <a:off x="4913166" y="4475402"/>
              <a:ext cx="2434118" cy="2096437"/>
            </a:xfrm>
            <a:prstGeom prst="rect">
              <a:avLst/>
            </a:prstGeom>
          </p:spPr>
        </p:pic>
        <p:sp>
          <p:nvSpPr>
            <p:cNvPr id="28" name="TextBox 27">
              <a:extLst>
                <a:ext uri="{FF2B5EF4-FFF2-40B4-BE49-F238E27FC236}">
                  <a16:creationId xmlns:a16="http://schemas.microsoft.com/office/drawing/2014/main" id="{9F8C70BC-31CE-057B-F7BA-DE1FA3B920F9}"/>
                </a:ext>
              </a:extLst>
            </p:cNvPr>
            <p:cNvSpPr txBox="1"/>
            <p:nvPr/>
          </p:nvSpPr>
          <p:spPr>
            <a:xfrm>
              <a:off x="5117431" y="6396335"/>
              <a:ext cx="2165685" cy="461665"/>
            </a:xfrm>
            <a:prstGeom prst="rect">
              <a:avLst/>
            </a:prstGeom>
            <a:noFill/>
          </p:spPr>
          <p:txBody>
            <a:bodyPr wrap="square">
              <a:spAutoFit/>
            </a:bodyPr>
            <a:lstStyle/>
            <a:p>
              <a:r>
                <a:rPr lang="en-IN" sz="2400" b="1" dirty="0"/>
                <a:t>Sign Language</a:t>
              </a:r>
              <a:endParaRPr lang="en-US" sz="2400" dirty="0"/>
            </a:p>
          </p:txBody>
        </p:sp>
        <p:pic>
          <p:nvPicPr>
            <p:cNvPr id="29" name="Picture 28">
              <a:extLst>
                <a:ext uri="{FF2B5EF4-FFF2-40B4-BE49-F238E27FC236}">
                  <a16:creationId xmlns:a16="http://schemas.microsoft.com/office/drawing/2014/main" id="{E7E6FB19-B9F5-1AFB-2E5B-E17CF17A2999}"/>
                </a:ext>
              </a:extLst>
            </p:cNvPr>
            <p:cNvPicPr>
              <a:picLocks noChangeAspect="1"/>
            </p:cNvPicPr>
            <p:nvPr/>
          </p:nvPicPr>
          <p:blipFill>
            <a:blip r:embed="rId9"/>
            <a:stretch>
              <a:fillRect/>
            </a:stretch>
          </p:blipFill>
          <p:spPr>
            <a:xfrm>
              <a:off x="3112168" y="4623823"/>
              <a:ext cx="1475873" cy="1816092"/>
            </a:xfrm>
            <a:prstGeom prst="rect">
              <a:avLst/>
            </a:prstGeom>
          </p:spPr>
        </p:pic>
        <p:sp>
          <p:nvSpPr>
            <p:cNvPr id="30" name="TextBox 29">
              <a:extLst>
                <a:ext uri="{FF2B5EF4-FFF2-40B4-BE49-F238E27FC236}">
                  <a16:creationId xmlns:a16="http://schemas.microsoft.com/office/drawing/2014/main" id="{13F8E542-C3EC-5CA0-B584-EA300F7AADBB}"/>
                </a:ext>
              </a:extLst>
            </p:cNvPr>
            <p:cNvSpPr txBox="1"/>
            <p:nvPr/>
          </p:nvSpPr>
          <p:spPr>
            <a:xfrm>
              <a:off x="0" y="6396335"/>
              <a:ext cx="2735179" cy="461665"/>
            </a:xfrm>
            <a:prstGeom prst="rect">
              <a:avLst/>
            </a:prstGeom>
            <a:noFill/>
          </p:spPr>
          <p:txBody>
            <a:bodyPr wrap="square">
              <a:spAutoFit/>
            </a:bodyPr>
            <a:lstStyle/>
            <a:p>
              <a:r>
                <a:rPr lang="en-IN" sz="2400" b="1" dirty="0"/>
                <a:t>Tactile Graphic Map</a:t>
              </a:r>
              <a:endParaRPr lang="en-US" sz="2400" dirty="0"/>
            </a:p>
          </p:txBody>
        </p:sp>
        <p:pic>
          <p:nvPicPr>
            <p:cNvPr id="5122" name="Picture 2" descr="GLOBUS 505 5 Inches /12.8 Cm Diameter and 7.9 Inches /20 Cm Height Rotating  World Globe With A.B.S Polymer Moulded Arc and Base Laminated Globe ...">
              <a:extLst>
                <a:ext uri="{FF2B5EF4-FFF2-40B4-BE49-F238E27FC236}">
                  <a16:creationId xmlns:a16="http://schemas.microsoft.com/office/drawing/2014/main" id="{9158E2D2-9BCF-2D0F-48D6-C1A5B20839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918034"/>
              <a:ext cx="1498934" cy="149893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E437ACB-7462-508F-9665-B976ECBE55A5}"/>
                </a:ext>
              </a:extLst>
            </p:cNvPr>
            <p:cNvSpPr txBox="1"/>
            <p:nvPr/>
          </p:nvSpPr>
          <p:spPr>
            <a:xfrm>
              <a:off x="192505" y="3521061"/>
              <a:ext cx="1090864" cy="461665"/>
            </a:xfrm>
            <a:prstGeom prst="rect">
              <a:avLst/>
            </a:prstGeom>
            <a:noFill/>
          </p:spPr>
          <p:txBody>
            <a:bodyPr wrap="square">
              <a:spAutoFit/>
            </a:bodyPr>
            <a:lstStyle/>
            <a:p>
              <a:r>
                <a:rPr lang="en-IN" sz="2400" b="1" dirty="0"/>
                <a:t>Globe</a:t>
              </a:r>
              <a:endParaRPr lang="en-US" sz="2400" dirty="0"/>
            </a:p>
          </p:txBody>
        </p:sp>
      </p:grpSp>
    </p:spTree>
    <p:extLst>
      <p:ext uri="{BB962C8B-B14F-4D97-AF65-F5344CB8AC3E}">
        <p14:creationId xmlns:p14="http://schemas.microsoft.com/office/powerpoint/2010/main" val="109212101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Autofit/>
          </a:bodyPr>
          <a:lstStyle/>
          <a:p>
            <a:pPr algn="ctr" rtl="0" eaLnBrk="1" latinLnBrk="0" hangingPunct="1"/>
            <a:r>
              <a:rPr lang="en-US" sz="2000" b="1" i="0" kern="1200" dirty="0">
                <a:solidFill>
                  <a:schemeClr val="bg1"/>
                </a:solidFill>
                <a:effectLst/>
                <a:latin typeface="Arial" panose="020B0604020202020204" pitchFamily="34" charset="0"/>
                <a:ea typeface="+mn-ea"/>
                <a:cs typeface="Arial" panose="020B0604020202020204" pitchFamily="34" charset="0"/>
              </a:rPr>
              <a:t>Presentations for Adaptive Learning (Contd.)</a:t>
            </a:r>
            <a:endParaRPr lang="en-US" sz="3600"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91A212C-E94E-5E89-BC8E-C3C9516E0463}"/>
              </a:ext>
            </a:extLst>
          </p:cNvPr>
          <p:cNvSpPr/>
          <p:nvPr/>
        </p:nvSpPr>
        <p:spPr>
          <a:xfrm>
            <a:off x="3128211" y="1331494"/>
            <a:ext cx="4523873" cy="461665"/>
          </a:xfrm>
          <a:prstGeom prst="rect">
            <a:avLst/>
          </a:prstGeom>
        </p:spPr>
        <p:txBody>
          <a:bodyPr wrap="square">
            <a:spAutoFit/>
          </a:bodyPr>
          <a:lstStyle/>
          <a:p>
            <a:r>
              <a:rPr lang="en-US" sz="2400" b="1" dirty="0">
                <a:solidFill>
                  <a:schemeClr val="accent1">
                    <a:lumMod val="75000"/>
                  </a:schemeClr>
                </a:solidFill>
              </a:rPr>
              <a:t>Learning Fractions </a:t>
            </a:r>
            <a:r>
              <a:rPr lang="en-IN" sz="2400" b="1" dirty="0">
                <a:solidFill>
                  <a:schemeClr val="accent1">
                    <a:lumMod val="75000"/>
                  </a:schemeClr>
                </a:solidFill>
              </a:rPr>
              <a:t>as an Example</a:t>
            </a:r>
            <a:endParaRPr lang="en-US" sz="2800" b="1" dirty="0">
              <a:solidFill>
                <a:schemeClr val="accent1">
                  <a:lumMod val="75000"/>
                </a:schemeClr>
              </a:solidFill>
            </a:endParaRPr>
          </a:p>
        </p:txBody>
      </p:sp>
      <p:grpSp>
        <p:nvGrpSpPr>
          <p:cNvPr id="8" name="Group 7">
            <a:extLst>
              <a:ext uri="{FF2B5EF4-FFF2-40B4-BE49-F238E27FC236}">
                <a16:creationId xmlns:a16="http://schemas.microsoft.com/office/drawing/2014/main" id="{3077B987-E373-34A8-0286-00ED0E0978CE}"/>
              </a:ext>
            </a:extLst>
          </p:cNvPr>
          <p:cNvGrpSpPr/>
          <p:nvPr/>
        </p:nvGrpSpPr>
        <p:grpSpPr>
          <a:xfrm>
            <a:off x="180868" y="1764629"/>
            <a:ext cx="11786544" cy="4892845"/>
            <a:chOff x="180867" y="1764629"/>
            <a:chExt cx="11834671" cy="5093371"/>
          </a:xfrm>
        </p:grpSpPr>
        <p:sp>
          <p:nvSpPr>
            <p:cNvPr id="4" name="TextBox 3">
              <a:extLst>
                <a:ext uri="{FF2B5EF4-FFF2-40B4-BE49-F238E27FC236}">
                  <a16:creationId xmlns:a16="http://schemas.microsoft.com/office/drawing/2014/main" id="{C97DE7E6-14D9-FEE2-C599-E2165A5A0944}"/>
                </a:ext>
              </a:extLst>
            </p:cNvPr>
            <p:cNvSpPr txBox="1"/>
            <p:nvPr/>
          </p:nvSpPr>
          <p:spPr>
            <a:xfrm>
              <a:off x="234660" y="3885895"/>
              <a:ext cx="3388851" cy="400110"/>
            </a:xfrm>
            <a:prstGeom prst="rect">
              <a:avLst/>
            </a:prstGeom>
            <a:noFill/>
          </p:spPr>
          <p:txBody>
            <a:bodyPr wrap="square" rtlCol="0">
              <a:spAutoFit/>
            </a:bodyPr>
            <a:lstStyle/>
            <a:p>
              <a:r>
                <a:rPr lang="en-IN" sz="2000" b="1" dirty="0"/>
                <a:t>Visual Timers (Time Timer)</a:t>
              </a:r>
            </a:p>
          </p:txBody>
        </p:sp>
        <p:pic>
          <p:nvPicPr>
            <p:cNvPr id="5" name="Picture 4">
              <a:extLst>
                <a:ext uri="{FF2B5EF4-FFF2-40B4-BE49-F238E27FC236}">
                  <a16:creationId xmlns:a16="http://schemas.microsoft.com/office/drawing/2014/main" id="{38552A45-92EE-2285-3045-58A0C24BE9A1}"/>
                </a:ext>
              </a:extLst>
            </p:cNvPr>
            <p:cNvPicPr>
              <a:picLocks noChangeAspect="1"/>
            </p:cNvPicPr>
            <p:nvPr/>
          </p:nvPicPr>
          <p:blipFill>
            <a:blip r:embed="rId4"/>
            <a:stretch>
              <a:fillRect/>
            </a:stretch>
          </p:blipFill>
          <p:spPr>
            <a:xfrm>
              <a:off x="218885" y="1988198"/>
              <a:ext cx="2797032" cy="1741948"/>
            </a:xfrm>
            <a:prstGeom prst="rect">
              <a:avLst/>
            </a:prstGeom>
          </p:spPr>
        </p:pic>
        <p:pic>
          <p:nvPicPr>
            <p:cNvPr id="6" name="Picture 5">
              <a:extLst>
                <a:ext uri="{FF2B5EF4-FFF2-40B4-BE49-F238E27FC236}">
                  <a16:creationId xmlns:a16="http://schemas.microsoft.com/office/drawing/2014/main" id="{F44A8D24-586B-18FC-50B4-8D56D55E2C33}"/>
                </a:ext>
              </a:extLst>
            </p:cNvPr>
            <p:cNvPicPr>
              <a:picLocks noChangeAspect="1"/>
            </p:cNvPicPr>
            <p:nvPr/>
          </p:nvPicPr>
          <p:blipFill>
            <a:blip r:embed="rId5"/>
            <a:stretch>
              <a:fillRect/>
            </a:stretch>
          </p:blipFill>
          <p:spPr>
            <a:xfrm>
              <a:off x="4637747" y="1826502"/>
              <a:ext cx="1229012" cy="1943390"/>
            </a:xfrm>
            <a:prstGeom prst="rect">
              <a:avLst/>
            </a:prstGeom>
          </p:spPr>
        </p:pic>
        <p:sp>
          <p:nvSpPr>
            <p:cNvPr id="7" name="TextBox 6">
              <a:extLst>
                <a:ext uri="{FF2B5EF4-FFF2-40B4-BE49-F238E27FC236}">
                  <a16:creationId xmlns:a16="http://schemas.microsoft.com/office/drawing/2014/main" id="{ADDABEFB-41CB-299C-F66D-6679BAE29585}"/>
                </a:ext>
              </a:extLst>
            </p:cNvPr>
            <p:cNvSpPr txBox="1"/>
            <p:nvPr/>
          </p:nvSpPr>
          <p:spPr>
            <a:xfrm>
              <a:off x="4103163" y="3784870"/>
              <a:ext cx="2634521" cy="707886"/>
            </a:xfrm>
            <a:prstGeom prst="rect">
              <a:avLst/>
            </a:prstGeom>
            <a:noFill/>
          </p:spPr>
          <p:txBody>
            <a:bodyPr wrap="square" rtlCol="0">
              <a:spAutoFit/>
            </a:bodyPr>
            <a:lstStyle/>
            <a:p>
              <a:r>
                <a:rPr lang="en-IN" sz="2000" b="1" dirty="0"/>
                <a:t>Pictogram Agenda</a:t>
              </a:r>
            </a:p>
            <a:p>
              <a:r>
                <a:rPr lang="en-IN" sz="2000" b="1" dirty="0"/>
                <a:t>(Steps and Procedures)</a:t>
              </a:r>
            </a:p>
          </p:txBody>
        </p:sp>
        <p:pic>
          <p:nvPicPr>
            <p:cNvPr id="9" name="Picture 8">
              <a:extLst>
                <a:ext uri="{FF2B5EF4-FFF2-40B4-BE49-F238E27FC236}">
                  <a16:creationId xmlns:a16="http://schemas.microsoft.com/office/drawing/2014/main" id="{562D6E84-9D43-E0F9-FE2E-556F3C238515}"/>
                </a:ext>
              </a:extLst>
            </p:cNvPr>
            <p:cNvPicPr>
              <a:picLocks noChangeAspect="1"/>
            </p:cNvPicPr>
            <p:nvPr/>
          </p:nvPicPr>
          <p:blipFill>
            <a:blip r:embed="rId6"/>
            <a:stretch>
              <a:fillRect/>
            </a:stretch>
          </p:blipFill>
          <p:spPr>
            <a:xfrm>
              <a:off x="7323030" y="1764629"/>
              <a:ext cx="2189494" cy="4112904"/>
            </a:xfrm>
            <a:prstGeom prst="rect">
              <a:avLst/>
            </a:prstGeom>
          </p:spPr>
        </p:pic>
        <p:sp>
          <p:nvSpPr>
            <p:cNvPr id="10" name="TextBox 9">
              <a:extLst>
                <a:ext uri="{FF2B5EF4-FFF2-40B4-BE49-F238E27FC236}">
                  <a16:creationId xmlns:a16="http://schemas.microsoft.com/office/drawing/2014/main" id="{07017843-F061-F9ED-59F2-AA8AF4A3D546}"/>
                </a:ext>
              </a:extLst>
            </p:cNvPr>
            <p:cNvSpPr txBox="1"/>
            <p:nvPr/>
          </p:nvSpPr>
          <p:spPr>
            <a:xfrm>
              <a:off x="7331242" y="6006703"/>
              <a:ext cx="2590800" cy="707886"/>
            </a:xfrm>
            <a:prstGeom prst="rect">
              <a:avLst/>
            </a:prstGeom>
            <a:noFill/>
          </p:spPr>
          <p:txBody>
            <a:bodyPr wrap="square" rtlCol="0">
              <a:spAutoFit/>
            </a:bodyPr>
            <a:lstStyle/>
            <a:p>
              <a:r>
                <a:rPr lang="en-IN" sz="2000" b="1" dirty="0"/>
                <a:t>Worksheets (Do and Learn)</a:t>
              </a:r>
            </a:p>
          </p:txBody>
        </p:sp>
        <p:pic>
          <p:nvPicPr>
            <p:cNvPr id="14" name="Picture 13">
              <a:extLst>
                <a:ext uri="{FF2B5EF4-FFF2-40B4-BE49-F238E27FC236}">
                  <a16:creationId xmlns:a16="http://schemas.microsoft.com/office/drawing/2014/main" id="{2EECD67B-87E7-FF64-DA34-8BA6F202F5D2}"/>
                </a:ext>
              </a:extLst>
            </p:cNvPr>
            <p:cNvPicPr>
              <a:picLocks noChangeAspect="1"/>
            </p:cNvPicPr>
            <p:nvPr/>
          </p:nvPicPr>
          <p:blipFill>
            <a:blip r:embed="rId7"/>
            <a:stretch>
              <a:fillRect/>
            </a:stretch>
          </p:blipFill>
          <p:spPr>
            <a:xfrm>
              <a:off x="9870279" y="1780672"/>
              <a:ext cx="1760248" cy="3525386"/>
            </a:xfrm>
            <a:prstGeom prst="rect">
              <a:avLst/>
            </a:prstGeom>
          </p:spPr>
        </p:pic>
        <p:sp>
          <p:nvSpPr>
            <p:cNvPr id="15" name="TextBox 14">
              <a:extLst>
                <a:ext uri="{FF2B5EF4-FFF2-40B4-BE49-F238E27FC236}">
                  <a16:creationId xmlns:a16="http://schemas.microsoft.com/office/drawing/2014/main" id="{04A43941-C5B3-AA3E-0679-DD7F6108E8E9}"/>
                </a:ext>
              </a:extLst>
            </p:cNvPr>
            <p:cNvSpPr txBox="1"/>
            <p:nvPr/>
          </p:nvSpPr>
          <p:spPr>
            <a:xfrm>
              <a:off x="9554121" y="5409744"/>
              <a:ext cx="2461417" cy="461665"/>
            </a:xfrm>
            <a:prstGeom prst="rect">
              <a:avLst/>
            </a:prstGeom>
            <a:noFill/>
          </p:spPr>
          <p:txBody>
            <a:bodyPr wrap="square" rtlCol="0">
              <a:spAutoFit/>
            </a:bodyPr>
            <a:lstStyle/>
            <a:p>
              <a:r>
                <a:rPr lang="en-IN" sz="2400" b="1" dirty="0"/>
                <a:t>Kids Story Builder</a:t>
              </a:r>
            </a:p>
          </p:txBody>
        </p:sp>
        <p:pic>
          <p:nvPicPr>
            <p:cNvPr id="18" name="Picture 17">
              <a:extLst>
                <a:ext uri="{FF2B5EF4-FFF2-40B4-BE49-F238E27FC236}">
                  <a16:creationId xmlns:a16="http://schemas.microsoft.com/office/drawing/2014/main" id="{2B45CDD7-D09A-91C6-1ADB-DEF07FA80865}"/>
                </a:ext>
              </a:extLst>
            </p:cNvPr>
            <p:cNvPicPr>
              <a:picLocks noChangeAspect="1"/>
            </p:cNvPicPr>
            <p:nvPr/>
          </p:nvPicPr>
          <p:blipFill>
            <a:blip r:embed="rId8"/>
            <a:stretch>
              <a:fillRect/>
            </a:stretch>
          </p:blipFill>
          <p:spPr>
            <a:xfrm>
              <a:off x="192506" y="4344167"/>
              <a:ext cx="2294021" cy="1394288"/>
            </a:xfrm>
            <a:prstGeom prst="rect">
              <a:avLst/>
            </a:prstGeom>
          </p:spPr>
        </p:pic>
        <p:sp>
          <p:nvSpPr>
            <p:cNvPr id="19" name="TextBox 18">
              <a:extLst>
                <a:ext uri="{FF2B5EF4-FFF2-40B4-BE49-F238E27FC236}">
                  <a16:creationId xmlns:a16="http://schemas.microsoft.com/office/drawing/2014/main" id="{10541399-98C9-2D54-00A9-6D6FD3B83FB5}"/>
                </a:ext>
              </a:extLst>
            </p:cNvPr>
            <p:cNvSpPr txBox="1"/>
            <p:nvPr/>
          </p:nvSpPr>
          <p:spPr>
            <a:xfrm>
              <a:off x="180867" y="5842337"/>
              <a:ext cx="4214669" cy="1015663"/>
            </a:xfrm>
            <a:prstGeom prst="rect">
              <a:avLst/>
            </a:prstGeom>
            <a:noFill/>
          </p:spPr>
          <p:txBody>
            <a:bodyPr wrap="square" rtlCol="0">
              <a:spAutoFit/>
            </a:bodyPr>
            <a:lstStyle/>
            <a:p>
              <a:r>
                <a:rPr lang="en-IN" sz="2000" b="1" dirty="0"/>
                <a:t>3D Models  / Tabletops out of Cardboards  / Foam (Touch, Feel, Join, Separate and Learn</a:t>
              </a:r>
            </a:p>
          </p:txBody>
        </p:sp>
        <p:pic>
          <p:nvPicPr>
            <p:cNvPr id="21" name="Picture 20">
              <a:extLst>
                <a:ext uri="{FF2B5EF4-FFF2-40B4-BE49-F238E27FC236}">
                  <a16:creationId xmlns:a16="http://schemas.microsoft.com/office/drawing/2014/main" id="{1BE53D85-C547-D58C-D086-9D4BD5E1BC20}"/>
                </a:ext>
              </a:extLst>
            </p:cNvPr>
            <p:cNvPicPr>
              <a:picLocks noChangeAspect="1"/>
            </p:cNvPicPr>
            <p:nvPr/>
          </p:nvPicPr>
          <p:blipFill>
            <a:blip r:embed="rId9"/>
            <a:stretch>
              <a:fillRect/>
            </a:stretch>
          </p:blipFill>
          <p:spPr>
            <a:xfrm>
              <a:off x="4728392" y="4530577"/>
              <a:ext cx="1441119" cy="1693760"/>
            </a:xfrm>
            <a:prstGeom prst="rect">
              <a:avLst/>
            </a:prstGeom>
          </p:spPr>
        </p:pic>
        <p:sp>
          <p:nvSpPr>
            <p:cNvPr id="22" name="TextBox 21">
              <a:extLst>
                <a:ext uri="{FF2B5EF4-FFF2-40B4-BE49-F238E27FC236}">
                  <a16:creationId xmlns:a16="http://schemas.microsoft.com/office/drawing/2014/main" id="{A854796B-ACC3-EB1C-ED63-88ED91D935C1}"/>
                </a:ext>
              </a:extLst>
            </p:cNvPr>
            <p:cNvSpPr txBox="1"/>
            <p:nvPr/>
          </p:nvSpPr>
          <p:spPr>
            <a:xfrm>
              <a:off x="4636168" y="6297469"/>
              <a:ext cx="2518611" cy="400110"/>
            </a:xfrm>
            <a:prstGeom prst="rect">
              <a:avLst/>
            </a:prstGeom>
            <a:noFill/>
          </p:spPr>
          <p:txBody>
            <a:bodyPr wrap="square" rtlCol="0">
              <a:spAutoFit/>
            </a:bodyPr>
            <a:lstStyle/>
            <a:p>
              <a:r>
                <a:rPr lang="en-IN" sz="2000" b="1" dirty="0"/>
                <a:t>Online Games</a:t>
              </a:r>
            </a:p>
          </p:txBody>
        </p:sp>
        <p:pic>
          <p:nvPicPr>
            <p:cNvPr id="11" name="Picture 10">
              <a:extLst>
                <a:ext uri="{FF2B5EF4-FFF2-40B4-BE49-F238E27FC236}">
                  <a16:creationId xmlns:a16="http://schemas.microsoft.com/office/drawing/2014/main" id="{9AA1EA21-1DCC-D2AC-E45A-31874B03CAF1}"/>
                </a:ext>
              </a:extLst>
            </p:cNvPr>
            <p:cNvPicPr>
              <a:picLocks noChangeAspect="1"/>
            </p:cNvPicPr>
            <p:nvPr/>
          </p:nvPicPr>
          <p:blipFill>
            <a:blip r:embed="rId10"/>
            <a:stretch>
              <a:fillRect/>
            </a:stretch>
          </p:blipFill>
          <p:spPr>
            <a:xfrm>
              <a:off x="2582424" y="4422042"/>
              <a:ext cx="1886406" cy="1192695"/>
            </a:xfrm>
            <a:prstGeom prst="rect">
              <a:avLst/>
            </a:prstGeom>
          </p:spPr>
        </p:pic>
      </p:grpSp>
    </p:spTree>
    <p:extLst>
      <p:ext uri="{BB962C8B-B14F-4D97-AF65-F5344CB8AC3E}">
        <p14:creationId xmlns:p14="http://schemas.microsoft.com/office/powerpoint/2010/main" val="218059890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Autofit/>
          </a:bodyPr>
          <a:lstStyle/>
          <a:p>
            <a:pPr algn="ctr" rtl="0" eaLnBrk="1" latinLnBrk="0" hangingPunct="1"/>
            <a:r>
              <a:rPr lang="en-US" sz="2000" b="1" i="0" kern="1200" dirty="0">
                <a:solidFill>
                  <a:schemeClr val="bg1"/>
                </a:solidFill>
                <a:effectLst/>
                <a:latin typeface="Arial" panose="020B0604020202020204" pitchFamily="34" charset="0"/>
                <a:ea typeface="+mn-ea"/>
                <a:cs typeface="Arial" panose="020B0604020202020204" pitchFamily="34" charset="0"/>
              </a:rPr>
              <a:t>How to do Activities and Express in the process of Adaptive Learning in Classrooms?</a:t>
            </a:r>
            <a:endParaRPr lang="en-US" sz="3600"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91A212C-E94E-5E89-BC8E-C3C9516E0463}"/>
              </a:ext>
            </a:extLst>
          </p:cNvPr>
          <p:cNvSpPr/>
          <p:nvPr/>
        </p:nvSpPr>
        <p:spPr>
          <a:xfrm>
            <a:off x="2534653" y="1331494"/>
            <a:ext cx="7058526" cy="461665"/>
          </a:xfrm>
          <a:prstGeom prst="rect">
            <a:avLst/>
          </a:prstGeom>
        </p:spPr>
        <p:txBody>
          <a:bodyPr wrap="square">
            <a:spAutoFit/>
          </a:bodyPr>
          <a:lstStyle/>
          <a:p>
            <a:r>
              <a:rPr lang="en-IN" sz="2400" b="1" dirty="0">
                <a:solidFill>
                  <a:schemeClr val="accent1">
                    <a:lumMod val="75000"/>
                  </a:schemeClr>
                </a:solidFill>
              </a:rPr>
              <a:t>Writing / Drawing can be made easier / Joyful </a:t>
            </a:r>
            <a:endParaRPr lang="en-US" sz="2800" b="1" dirty="0">
              <a:solidFill>
                <a:schemeClr val="accent1">
                  <a:lumMod val="75000"/>
                </a:schemeClr>
              </a:solidFill>
            </a:endParaRPr>
          </a:p>
        </p:txBody>
      </p:sp>
      <p:grpSp>
        <p:nvGrpSpPr>
          <p:cNvPr id="33" name="Group 32">
            <a:extLst>
              <a:ext uri="{FF2B5EF4-FFF2-40B4-BE49-F238E27FC236}">
                <a16:creationId xmlns:a16="http://schemas.microsoft.com/office/drawing/2014/main" id="{07CB95EC-F82C-A418-9973-9364669BFE3E}"/>
              </a:ext>
            </a:extLst>
          </p:cNvPr>
          <p:cNvGrpSpPr/>
          <p:nvPr/>
        </p:nvGrpSpPr>
        <p:grpSpPr>
          <a:xfrm>
            <a:off x="180702" y="1672280"/>
            <a:ext cx="11866920" cy="4824774"/>
            <a:chOff x="180701" y="1672279"/>
            <a:chExt cx="12011299" cy="5068465"/>
          </a:xfrm>
        </p:grpSpPr>
        <p:pic>
          <p:nvPicPr>
            <p:cNvPr id="8" name="Picture 6" descr="No photo description available.">
              <a:extLst>
                <a:ext uri="{FF2B5EF4-FFF2-40B4-BE49-F238E27FC236}">
                  <a16:creationId xmlns:a16="http://schemas.microsoft.com/office/drawing/2014/main" id="{5D96FD85-0854-140D-2EA7-8E5A3FBB9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01" y="1780674"/>
              <a:ext cx="3559309" cy="4960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ow To Study With A Highlighter: Three Pitfalls You Should Avoid When You  Highlight Your Notes | by GoodNotes | GoodNotes Blog">
              <a:extLst>
                <a:ext uri="{FF2B5EF4-FFF2-40B4-BE49-F238E27FC236}">
                  <a16:creationId xmlns:a16="http://schemas.microsoft.com/office/drawing/2014/main" id="{A3F3251C-D8F8-E4E9-8A12-67D67A452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30" y="4809885"/>
              <a:ext cx="3334397" cy="18677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FACB753-B4CF-9FD4-3209-2B3167BB8758}"/>
                </a:ext>
              </a:extLst>
            </p:cNvPr>
            <p:cNvPicPr>
              <a:picLocks noChangeAspect="1"/>
            </p:cNvPicPr>
            <p:nvPr/>
          </p:nvPicPr>
          <p:blipFill>
            <a:blip r:embed="rId6"/>
            <a:stretch>
              <a:fillRect/>
            </a:stretch>
          </p:blipFill>
          <p:spPr>
            <a:xfrm>
              <a:off x="1505761" y="3200972"/>
              <a:ext cx="2395478" cy="1822274"/>
            </a:xfrm>
            <a:prstGeom prst="rect">
              <a:avLst/>
            </a:prstGeom>
          </p:spPr>
        </p:pic>
        <p:pic>
          <p:nvPicPr>
            <p:cNvPr id="17" name="Picture 16">
              <a:extLst>
                <a:ext uri="{FF2B5EF4-FFF2-40B4-BE49-F238E27FC236}">
                  <a16:creationId xmlns:a16="http://schemas.microsoft.com/office/drawing/2014/main" id="{52DEBDB9-9FB2-AA0A-0D79-B1BD606AC153}"/>
                </a:ext>
              </a:extLst>
            </p:cNvPr>
            <p:cNvPicPr>
              <a:picLocks noChangeAspect="1"/>
            </p:cNvPicPr>
            <p:nvPr/>
          </p:nvPicPr>
          <p:blipFill>
            <a:blip r:embed="rId7"/>
            <a:stretch>
              <a:fillRect/>
            </a:stretch>
          </p:blipFill>
          <p:spPr>
            <a:xfrm>
              <a:off x="7059934" y="1754739"/>
              <a:ext cx="2054569" cy="1348890"/>
            </a:xfrm>
            <a:prstGeom prst="rect">
              <a:avLst/>
            </a:prstGeom>
          </p:spPr>
        </p:pic>
        <p:pic>
          <p:nvPicPr>
            <p:cNvPr id="20" name="Picture 19">
              <a:extLst>
                <a:ext uri="{FF2B5EF4-FFF2-40B4-BE49-F238E27FC236}">
                  <a16:creationId xmlns:a16="http://schemas.microsoft.com/office/drawing/2014/main" id="{836CB3C2-7BCF-96DF-6DD0-FD6982E4DEC5}"/>
                </a:ext>
              </a:extLst>
            </p:cNvPr>
            <p:cNvPicPr>
              <a:picLocks noChangeAspect="1"/>
            </p:cNvPicPr>
            <p:nvPr/>
          </p:nvPicPr>
          <p:blipFill>
            <a:blip r:embed="rId8"/>
            <a:stretch>
              <a:fillRect/>
            </a:stretch>
          </p:blipFill>
          <p:spPr>
            <a:xfrm>
              <a:off x="3927096" y="1766162"/>
              <a:ext cx="3019846" cy="2419688"/>
            </a:xfrm>
            <a:prstGeom prst="rect">
              <a:avLst/>
            </a:prstGeom>
          </p:spPr>
        </p:pic>
        <p:pic>
          <p:nvPicPr>
            <p:cNvPr id="23" name="Picture 22">
              <a:extLst>
                <a:ext uri="{FF2B5EF4-FFF2-40B4-BE49-F238E27FC236}">
                  <a16:creationId xmlns:a16="http://schemas.microsoft.com/office/drawing/2014/main" id="{26545128-C857-1131-DE4C-BCE46756C80C}"/>
                </a:ext>
              </a:extLst>
            </p:cNvPr>
            <p:cNvPicPr>
              <a:picLocks noChangeAspect="1"/>
            </p:cNvPicPr>
            <p:nvPr/>
          </p:nvPicPr>
          <p:blipFill>
            <a:blip r:embed="rId9"/>
            <a:stretch>
              <a:fillRect/>
            </a:stretch>
          </p:blipFill>
          <p:spPr>
            <a:xfrm>
              <a:off x="5103706" y="2990030"/>
              <a:ext cx="2181240" cy="2793394"/>
            </a:xfrm>
            <a:prstGeom prst="rect">
              <a:avLst/>
            </a:prstGeom>
          </p:spPr>
        </p:pic>
        <p:pic>
          <p:nvPicPr>
            <p:cNvPr id="24" name="Picture 23">
              <a:extLst>
                <a:ext uri="{FF2B5EF4-FFF2-40B4-BE49-F238E27FC236}">
                  <a16:creationId xmlns:a16="http://schemas.microsoft.com/office/drawing/2014/main" id="{5981F851-63E8-4166-6CC1-9B18AEB773FB}"/>
                </a:ext>
              </a:extLst>
            </p:cNvPr>
            <p:cNvPicPr>
              <a:picLocks noChangeAspect="1"/>
            </p:cNvPicPr>
            <p:nvPr/>
          </p:nvPicPr>
          <p:blipFill>
            <a:blip r:embed="rId10"/>
            <a:stretch>
              <a:fillRect/>
            </a:stretch>
          </p:blipFill>
          <p:spPr>
            <a:xfrm>
              <a:off x="3668789" y="5709123"/>
              <a:ext cx="3948027" cy="968728"/>
            </a:xfrm>
            <a:prstGeom prst="rect">
              <a:avLst/>
            </a:prstGeom>
          </p:spPr>
        </p:pic>
        <p:sp>
          <p:nvSpPr>
            <p:cNvPr id="25" name="TextBox 24">
              <a:extLst>
                <a:ext uri="{FF2B5EF4-FFF2-40B4-BE49-F238E27FC236}">
                  <a16:creationId xmlns:a16="http://schemas.microsoft.com/office/drawing/2014/main" id="{4E275AC8-B0C6-95CA-EEA9-A6EAC69D6BE0}"/>
                </a:ext>
              </a:extLst>
            </p:cNvPr>
            <p:cNvSpPr txBox="1"/>
            <p:nvPr/>
          </p:nvSpPr>
          <p:spPr>
            <a:xfrm>
              <a:off x="3896176" y="4277161"/>
              <a:ext cx="1192018" cy="1754326"/>
            </a:xfrm>
            <a:prstGeom prst="rect">
              <a:avLst/>
            </a:prstGeom>
            <a:noFill/>
          </p:spPr>
          <p:txBody>
            <a:bodyPr wrap="square" rtlCol="0">
              <a:spAutoFit/>
            </a:bodyPr>
            <a:lstStyle/>
            <a:p>
              <a:r>
                <a:rPr lang="en-IN" b="1" dirty="0"/>
                <a:t>Raised Line Paper</a:t>
              </a:r>
            </a:p>
            <a:p>
              <a:endParaRPr lang="en-IN" b="1" dirty="0"/>
            </a:p>
            <a:p>
              <a:endParaRPr lang="en-IN" b="1" dirty="0"/>
            </a:p>
            <a:p>
              <a:r>
                <a:rPr lang="en-IN" b="1" dirty="0"/>
                <a:t>Writing Guides</a:t>
              </a:r>
            </a:p>
          </p:txBody>
        </p:sp>
        <p:pic>
          <p:nvPicPr>
            <p:cNvPr id="26" name="Picture 2" descr="Adjustable Wooden Writing Slope, Small 16&quot;, B-quality">
              <a:extLst>
                <a:ext uri="{FF2B5EF4-FFF2-40B4-BE49-F238E27FC236}">
                  <a16:creationId xmlns:a16="http://schemas.microsoft.com/office/drawing/2014/main" id="{1C762477-5C73-D498-990B-AB50F98FB1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4972" y="3452293"/>
              <a:ext cx="1898525" cy="125192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06D5056-0B04-ED45-7B5A-A902D2CD5A7D}"/>
                </a:ext>
              </a:extLst>
            </p:cNvPr>
            <p:cNvSpPr txBox="1"/>
            <p:nvPr/>
          </p:nvSpPr>
          <p:spPr>
            <a:xfrm>
              <a:off x="7392656" y="4599633"/>
              <a:ext cx="1397384" cy="369332"/>
            </a:xfrm>
            <a:prstGeom prst="rect">
              <a:avLst/>
            </a:prstGeom>
            <a:noFill/>
          </p:spPr>
          <p:txBody>
            <a:bodyPr wrap="square" rtlCol="0">
              <a:spAutoFit/>
            </a:bodyPr>
            <a:lstStyle/>
            <a:p>
              <a:r>
                <a:rPr lang="en-IN" b="1" dirty="0"/>
                <a:t>Slant Boards</a:t>
              </a:r>
            </a:p>
          </p:txBody>
        </p:sp>
        <p:pic>
          <p:nvPicPr>
            <p:cNvPr id="28" name="Picture 27">
              <a:extLst>
                <a:ext uri="{FF2B5EF4-FFF2-40B4-BE49-F238E27FC236}">
                  <a16:creationId xmlns:a16="http://schemas.microsoft.com/office/drawing/2014/main" id="{3FF540C0-6490-0DCD-6468-2E0FE1E66ECE}"/>
                </a:ext>
              </a:extLst>
            </p:cNvPr>
            <p:cNvPicPr>
              <a:picLocks noChangeAspect="1"/>
            </p:cNvPicPr>
            <p:nvPr/>
          </p:nvPicPr>
          <p:blipFill>
            <a:blip r:embed="rId12"/>
            <a:stretch>
              <a:fillRect/>
            </a:stretch>
          </p:blipFill>
          <p:spPr>
            <a:xfrm>
              <a:off x="10075115" y="1672279"/>
              <a:ext cx="1564176" cy="2837343"/>
            </a:xfrm>
            <a:prstGeom prst="rect">
              <a:avLst/>
            </a:prstGeom>
          </p:spPr>
        </p:pic>
        <p:sp>
          <p:nvSpPr>
            <p:cNvPr id="29" name="TextBox 28">
              <a:extLst>
                <a:ext uri="{FF2B5EF4-FFF2-40B4-BE49-F238E27FC236}">
                  <a16:creationId xmlns:a16="http://schemas.microsoft.com/office/drawing/2014/main" id="{670CCB95-7B3A-4754-2D1E-1B52062BF842}"/>
                </a:ext>
              </a:extLst>
            </p:cNvPr>
            <p:cNvSpPr txBox="1"/>
            <p:nvPr/>
          </p:nvSpPr>
          <p:spPr>
            <a:xfrm>
              <a:off x="9230524" y="2297162"/>
              <a:ext cx="1143000" cy="1477328"/>
            </a:xfrm>
            <a:prstGeom prst="rect">
              <a:avLst/>
            </a:prstGeom>
            <a:noFill/>
          </p:spPr>
          <p:txBody>
            <a:bodyPr wrap="square" rtlCol="0">
              <a:spAutoFit/>
            </a:bodyPr>
            <a:lstStyle/>
            <a:p>
              <a:r>
                <a:rPr lang="en-IN" b="1" dirty="0"/>
                <a:t>GBoard</a:t>
              </a:r>
            </a:p>
            <a:p>
              <a:r>
                <a:rPr lang="en-IN" b="1" dirty="0"/>
                <a:t>Google </a:t>
              </a:r>
            </a:p>
            <a:p>
              <a:r>
                <a:rPr lang="en-IN" b="1" dirty="0"/>
                <a:t>Voice / Draw</a:t>
              </a:r>
            </a:p>
            <a:p>
              <a:r>
                <a:rPr lang="en-IN" b="1" dirty="0"/>
                <a:t>Typing</a:t>
              </a:r>
            </a:p>
          </p:txBody>
        </p:sp>
        <p:pic>
          <p:nvPicPr>
            <p:cNvPr id="30" name="Picture 6" descr="10 Best Free Word Prediction Software for Windows">
              <a:extLst>
                <a:ext uri="{FF2B5EF4-FFF2-40B4-BE49-F238E27FC236}">
                  <a16:creationId xmlns:a16="http://schemas.microsoft.com/office/drawing/2014/main" id="{FD4472CE-6616-3C72-9666-2BBFBFE0BB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7533" y="4336027"/>
              <a:ext cx="3134467" cy="235433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E8EC593-723C-BC36-0B6D-B8AD9593953F}"/>
                </a:ext>
              </a:extLst>
            </p:cNvPr>
            <p:cNvSpPr txBox="1"/>
            <p:nvPr/>
          </p:nvSpPr>
          <p:spPr>
            <a:xfrm>
              <a:off x="7818121" y="5312289"/>
              <a:ext cx="1679841" cy="1200329"/>
            </a:xfrm>
            <a:prstGeom prst="rect">
              <a:avLst/>
            </a:prstGeom>
            <a:noFill/>
          </p:spPr>
          <p:txBody>
            <a:bodyPr wrap="square" rtlCol="0">
              <a:spAutoFit/>
            </a:bodyPr>
            <a:lstStyle/>
            <a:p>
              <a:r>
                <a:rPr lang="en-IN" b="1" dirty="0"/>
                <a:t>On Screen Keyboard  </a:t>
              </a:r>
              <a:br>
                <a:rPr lang="en-IN" b="1" dirty="0"/>
              </a:br>
              <a:r>
                <a:rPr lang="en-IN" b="1" dirty="0"/>
                <a:t>with Word Prediction</a:t>
              </a:r>
            </a:p>
          </p:txBody>
        </p:sp>
        <p:sp>
          <p:nvSpPr>
            <p:cNvPr id="32" name="TextBox 31">
              <a:extLst>
                <a:ext uri="{FF2B5EF4-FFF2-40B4-BE49-F238E27FC236}">
                  <a16:creationId xmlns:a16="http://schemas.microsoft.com/office/drawing/2014/main" id="{496950C0-A834-3404-7995-63DE5BC45749}"/>
                </a:ext>
              </a:extLst>
            </p:cNvPr>
            <p:cNvSpPr txBox="1"/>
            <p:nvPr/>
          </p:nvSpPr>
          <p:spPr>
            <a:xfrm>
              <a:off x="7506929" y="3100214"/>
              <a:ext cx="1273278" cy="369332"/>
            </a:xfrm>
            <a:prstGeom prst="rect">
              <a:avLst/>
            </a:prstGeom>
            <a:noFill/>
          </p:spPr>
          <p:txBody>
            <a:bodyPr wrap="square" rtlCol="0">
              <a:spAutoFit/>
            </a:bodyPr>
            <a:lstStyle/>
            <a:p>
              <a:r>
                <a:rPr lang="en-IN" b="1" dirty="0"/>
                <a:t>Hand Grips</a:t>
              </a:r>
            </a:p>
          </p:txBody>
        </p:sp>
      </p:grpSp>
    </p:spTree>
    <p:extLst>
      <p:ext uri="{BB962C8B-B14F-4D97-AF65-F5344CB8AC3E}">
        <p14:creationId xmlns:p14="http://schemas.microsoft.com/office/powerpoint/2010/main" val="155663651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012B-6E29-6561-40E1-143EABB35F3B}"/>
              </a:ext>
            </a:extLst>
          </p:cNvPr>
          <p:cNvSpPr>
            <a:spLocks noGrp="1"/>
          </p:cNvSpPr>
          <p:nvPr>
            <p:ph type="title" idx="4294967295"/>
          </p:nvPr>
        </p:nvSpPr>
        <p:spPr>
          <a:xfrm>
            <a:off x="268941" y="1039906"/>
            <a:ext cx="11689977" cy="644515"/>
          </a:xfrm>
          <a:solidFill>
            <a:schemeClr val="accent1">
              <a:lumMod val="75000"/>
            </a:schemeClr>
          </a:solidFill>
        </p:spPr>
        <p:txBody>
          <a:bodyPr>
            <a:noAutofit/>
          </a:bodyPr>
          <a:lstStyle/>
          <a:p>
            <a:pPr algn="ctr" rtl="0" eaLnBrk="1" latinLnBrk="0" hangingPunct="1"/>
            <a:r>
              <a:rPr lang="en-US"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Assistive Technology for access to Computers and Mobile devices </a:t>
            </a:r>
            <a:r>
              <a:rPr lang="en-US" sz="24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for Children with Difficulties</a:t>
            </a:r>
            <a:r>
              <a:rPr lang="en-US"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in Movements, Positioning</a:t>
            </a:r>
            <a:endParaRPr lang="en-US" dirty="0">
              <a:effectLst/>
            </a:endParaRPr>
          </a:p>
        </p:txBody>
      </p:sp>
      <p:pic>
        <p:nvPicPr>
          <p:cNvPr id="4" name="Picture 4" descr="National Council of Educational Research and Training - Wikipedia">
            <a:extLst>
              <a:ext uri="{FF2B5EF4-FFF2-40B4-BE49-F238E27FC236}">
                <a16:creationId xmlns:a16="http://schemas.microsoft.com/office/drawing/2014/main" id="{589DDFE2-C107-A73F-EE0E-08F04E50E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CE80672-2F4E-70B4-E9CF-2667B58402E6}"/>
              </a:ext>
            </a:extLst>
          </p:cNvPr>
          <p:cNvGrpSpPr/>
          <p:nvPr/>
        </p:nvGrpSpPr>
        <p:grpSpPr>
          <a:xfrm>
            <a:off x="208547" y="1545658"/>
            <a:ext cx="11871158" cy="5159942"/>
            <a:chOff x="208547" y="1545658"/>
            <a:chExt cx="11871158" cy="5143900"/>
          </a:xfrm>
        </p:grpSpPr>
        <p:pic>
          <p:nvPicPr>
            <p:cNvPr id="51" name="Picture 25">
              <a:extLst>
                <a:ext uri="{FF2B5EF4-FFF2-40B4-BE49-F238E27FC236}">
                  <a16:creationId xmlns:a16="http://schemas.microsoft.com/office/drawing/2014/main" id="{53EEDCEE-4C4A-437D-8D5F-F8D149D0B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3934" y="1545658"/>
              <a:ext cx="1425561" cy="13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94AEDB7E-ED96-DF77-C347-D1C460AEE627}"/>
                </a:ext>
              </a:extLst>
            </p:cNvPr>
            <p:cNvGrpSpPr/>
            <p:nvPr/>
          </p:nvGrpSpPr>
          <p:grpSpPr>
            <a:xfrm>
              <a:off x="208547" y="1694977"/>
              <a:ext cx="11871158" cy="4994581"/>
              <a:chOff x="0" y="1694977"/>
              <a:chExt cx="12063663" cy="5163023"/>
            </a:xfrm>
          </p:grpSpPr>
          <p:pic>
            <p:nvPicPr>
              <p:cNvPr id="2050" name="Picture 2" descr="Amazon.com: DURAGADGET Colourful Large Print Full Size Childrens Keyboard  for Visually Impaired/Special Needs &amp;amp; Autism - Great for Teaching &amp;amp;  Learning at Home (Dimensions: 470 x 180 x 15mm): Posters &amp;amp; Prints">
                <a:extLst>
                  <a:ext uri="{FF2B5EF4-FFF2-40B4-BE49-F238E27FC236}">
                    <a16:creationId xmlns:a16="http://schemas.microsoft.com/office/drawing/2014/main" id="{71B5D251-4263-4A3F-A6CA-70C2CA4A4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69" y="5221707"/>
                <a:ext cx="2727872" cy="16362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a:extLst>
                  <a:ext uri="{FF2B5EF4-FFF2-40B4-BE49-F238E27FC236}">
                    <a16:creationId xmlns:a16="http://schemas.microsoft.com/office/drawing/2014/main" id="{215A56C3-7BCB-4AD1-AE24-65D2D205D3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3944" y="3556597"/>
                <a:ext cx="2948783" cy="146394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8" title="Screnshot of a touch screen">
                <a:extLst>
                  <a:ext uri="{FF2B5EF4-FFF2-40B4-BE49-F238E27FC236}">
                    <a16:creationId xmlns:a16="http://schemas.microsoft.com/office/drawing/2014/main" id="{8D2D0CA4-AEC5-4957-9060-E0A40A267738}"/>
                  </a:ext>
                </a:extLst>
              </p:cNvPr>
              <p:cNvPicPr>
                <a:picLocks noChangeAspect="1"/>
              </p:cNvPicPr>
              <p:nvPr/>
            </p:nvPicPr>
            <p:blipFill>
              <a:blip r:embed="rId7"/>
              <a:stretch>
                <a:fillRect/>
              </a:stretch>
            </p:blipFill>
            <p:spPr>
              <a:xfrm>
                <a:off x="326712" y="1694977"/>
                <a:ext cx="2305784" cy="1847704"/>
              </a:xfrm>
              <a:prstGeom prst="rect">
                <a:avLst/>
              </a:prstGeom>
              <a:ln>
                <a:noFill/>
              </a:ln>
              <a:effectLst>
                <a:softEdge rad="112500"/>
              </a:effectLst>
            </p:spPr>
          </p:pic>
          <p:pic>
            <p:nvPicPr>
              <p:cNvPr id="30" name="Shape 551" title="Image of mouth stick for typing">
                <a:extLst>
                  <a:ext uri="{FF2B5EF4-FFF2-40B4-BE49-F238E27FC236}">
                    <a16:creationId xmlns:a16="http://schemas.microsoft.com/office/drawing/2014/main" id="{3B9BC097-7567-411A-A50D-D3DE33BE6FD1}"/>
                  </a:ext>
                </a:extLst>
              </p:cNvPr>
              <p:cNvPicPr preferRelativeResize="0"/>
              <p:nvPr/>
            </p:nvPicPr>
            <p:blipFill rotWithShape="1">
              <a:blip r:embed="rId8"/>
              <a:srcRect/>
              <a:stretch/>
            </p:blipFill>
            <p:spPr>
              <a:xfrm>
                <a:off x="4538163" y="1856007"/>
                <a:ext cx="1964281" cy="1328392"/>
              </a:xfrm>
              <a:prstGeom prst="rect">
                <a:avLst/>
              </a:prstGeom>
              <a:noFill/>
              <a:ln>
                <a:noFill/>
              </a:ln>
            </p:spPr>
          </p:pic>
          <p:pic>
            <p:nvPicPr>
              <p:cNvPr id="41" name="Shape 555" title="Image of non touch aditi switch that can be used for typing through scanning">
                <a:extLst>
                  <a:ext uri="{FF2B5EF4-FFF2-40B4-BE49-F238E27FC236}">
                    <a16:creationId xmlns:a16="http://schemas.microsoft.com/office/drawing/2014/main" id="{1E5FED68-1E14-44FA-8BD1-A47FD273AF0A}"/>
                  </a:ext>
                </a:extLst>
              </p:cNvPr>
              <p:cNvPicPr preferRelativeResize="0"/>
              <p:nvPr/>
            </p:nvPicPr>
            <p:blipFill rotWithShape="1">
              <a:blip r:embed="rId9"/>
              <a:srcRect/>
              <a:stretch/>
            </p:blipFill>
            <p:spPr>
              <a:xfrm>
                <a:off x="6917718" y="1846654"/>
                <a:ext cx="1326322" cy="1335922"/>
              </a:xfrm>
              <a:prstGeom prst="rect">
                <a:avLst/>
              </a:prstGeom>
              <a:noFill/>
              <a:ln>
                <a:noFill/>
              </a:ln>
            </p:spPr>
          </p:pic>
          <p:pic>
            <p:nvPicPr>
              <p:cNvPr id="42" name="Shape 552" descr="head wand" title="Image of head wand for typing">
                <a:extLst>
                  <a:ext uri="{FF2B5EF4-FFF2-40B4-BE49-F238E27FC236}">
                    <a16:creationId xmlns:a16="http://schemas.microsoft.com/office/drawing/2014/main" id="{CE86DD0F-B0A4-4782-A796-388079F65D1A}"/>
                  </a:ext>
                </a:extLst>
              </p:cNvPr>
              <p:cNvPicPr preferRelativeResize="0"/>
              <p:nvPr/>
            </p:nvPicPr>
            <p:blipFill rotWithShape="1">
              <a:blip r:embed="rId10"/>
              <a:srcRect/>
              <a:stretch/>
            </p:blipFill>
            <p:spPr>
              <a:xfrm>
                <a:off x="2741103" y="1823507"/>
                <a:ext cx="1499098" cy="1389350"/>
              </a:xfrm>
              <a:prstGeom prst="rect">
                <a:avLst/>
              </a:prstGeom>
              <a:noFill/>
              <a:ln>
                <a:noFill/>
              </a:ln>
            </p:spPr>
          </p:pic>
          <p:pic>
            <p:nvPicPr>
              <p:cNvPr id="49" name="Picture 23">
                <a:extLst>
                  <a:ext uri="{FF2B5EF4-FFF2-40B4-BE49-F238E27FC236}">
                    <a16:creationId xmlns:a16="http://schemas.microsoft.com/office/drawing/2014/main" id="{3D3B4D58-7565-4D5D-827E-DF04BA742E4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09931" y="3203820"/>
                <a:ext cx="1411384" cy="12937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 name="Picture 24">
                <a:extLst>
                  <a:ext uri="{FF2B5EF4-FFF2-40B4-BE49-F238E27FC236}">
                    <a16:creationId xmlns:a16="http://schemas.microsoft.com/office/drawing/2014/main" id="{B342256D-769F-41A0-9F4C-2C64F7AA124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26334" y="1871069"/>
                <a:ext cx="1817786" cy="1158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26">
                <a:extLst>
                  <a:ext uri="{FF2B5EF4-FFF2-40B4-BE49-F238E27FC236}">
                    <a16:creationId xmlns:a16="http://schemas.microsoft.com/office/drawing/2014/main" id="{CC7D43EB-6447-4CFA-92D1-12A040D90B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505" y="3713134"/>
                <a:ext cx="2523478" cy="142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descr="Image result for eva mouse app">
                <a:extLst>
                  <a:ext uri="{FF2B5EF4-FFF2-40B4-BE49-F238E27FC236}">
                    <a16:creationId xmlns:a16="http://schemas.microsoft.com/office/drawing/2014/main" id="{0DD22CAC-881A-4104-83EB-454D7D803D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33221" y="5074363"/>
                <a:ext cx="908175" cy="137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a:extLst>
                  <a:ext uri="{FF2B5EF4-FFF2-40B4-BE49-F238E27FC236}">
                    <a16:creationId xmlns:a16="http://schemas.microsoft.com/office/drawing/2014/main" id="{5FF109B8-F497-47EB-8129-906218CAD3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29932" y="5438273"/>
                <a:ext cx="4102364" cy="10748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 name="Shape 556" title="Image of foot mouse for adapted mourse based operations">
                <a:extLst>
                  <a:ext uri="{FF2B5EF4-FFF2-40B4-BE49-F238E27FC236}">
                    <a16:creationId xmlns:a16="http://schemas.microsoft.com/office/drawing/2014/main" id="{A5095956-DAE6-4AC7-97DC-8DC8882ED60F}"/>
                  </a:ext>
                </a:extLst>
              </p:cNvPr>
              <p:cNvPicPr preferRelativeResize="0"/>
              <p:nvPr/>
            </p:nvPicPr>
            <p:blipFill rotWithShape="1">
              <a:blip r:embed="rId16"/>
              <a:srcRect/>
              <a:stretch/>
            </p:blipFill>
            <p:spPr>
              <a:xfrm>
                <a:off x="5452085" y="3582351"/>
                <a:ext cx="1744207" cy="1469803"/>
              </a:xfrm>
              <a:prstGeom prst="rect">
                <a:avLst/>
              </a:prstGeom>
              <a:noFill/>
              <a:ln>
                <a:noFill/>
              </a:ln>
            </p:spPr>
          </p:pic>
          <p:pic>
            <p:nvPicPr>
              <p:cNvPr id="3" name="Picture 2">
                <a:extLst>
                  <a:ext uri="{FF2B5EF4-FFF2-40B4-BE49-F238E27FC236}">
                    <a16:creationId xmlns:a16="http://schemas.microsoft.com/office/drawing/2014/main" id="{29B13CEF-A7D2-2CF9-CB47-17B2FE269B3B}"/>
                  </a:ext>
                </a:extLst>
              </p:cNvPr>
              <p:cNvPicPr>
                <a:picLocks noChangeAspect="1"/>
              </p:cNvPicPr>
              <p:nvPr/>
            </p:nvPicPr>
            <p:blipFill>
              <a:blip r:embed="rId17"/>
              <a:stretch>
                <a:fillRect/>
              </a:stretch>
            </p:blipFill>
            <p:spPr>
              <a:xfrm>
                <a:off x="7344762" y="3564962"/>
                <a:ext cx="3023297" cy="1518659"/>
              </a:xfrm>
              <a:prstGeom prst="rect">
                <a:avLst/>
              </a:prstGeom>
            </p:spPr>
          </p:pic>
          <p:sp>
            <p:nvSpPr>
              <p:cNvPr id="6" name="TextBox 5">
                <a:extLst>
                  <a:ext uri="{FF2B5EF4-FFF2-40B4-BE49-F238E27FC236}">
                    <a16:creationId xmlns:a16="http://schemas.microsoft.com/office/drawing/2014/main" id="{93829BBD-0712-B6EE-DD03-E1C89B669FD2}"/>
                  </a:ext>
                </a:extLst>
              </p:cNvPr>
              <p:cNvSpPr txBox="1"/>
              <p:nvPr/>
            </p:nvSpPr>
            <p:spPr>
              <a:xfrm>
                <a:off x="441158" y="3236039"/>
                <a:ext cx="2382251" cy="461665"/>
              </a:xfrm>
              <a:prstGeom prst="rect">
                <a:avLst/>
              </a:prstGeom>
              <a:noFill/>
            </p:spPr>
            <p:txBody>
              <a:bodyPr wrap="square">
                <a:spAutoFit/>
              </a:bodyPr>
              <a:lstStyle/>
              <a:p>
                <a:r>
                  <a:rPr lang="en-IN" sz="2400" b="1" dirty="0"/>
                  <a:t>Touch Screen</a:t>
                </a:r>
                <a:endParaRPr lang="en-US" sz="2400" dirty="0"/>
              </a:p>
            </p:txBody>
          </p:sp>
          <p:sp>
            <p:nvSpPr>
              <p:cNvPr id="7" name="TextBox 6">
                <a:extLst>
                  <a:ext uri="{FF2B5EF4-FFF2-40B4-BE49-F238E27FC236}">
                    <a16:creationId xmlns:a16="http://schemas.microsoft.com/office/drawing/2014/main" id="{1F9757D9-9E2D-C53B-A7A8-841565B8D96A}"/>
                  </a:ext>
                </a:extLst>
              </p:cNvPr>
              <p:cNvSpPr txBox="1"/>
              <p:nvPr/>
            </p:nvSpPr>
            <p:spPr>
              <a:xfrm>
                <a:off x="2294021" y="3195934"/>
                <a:ext cx="2582779" cy="461665"/>
              </a:xfrm>
              <a:prstGeom prst="rect">
                <a:avLst/>
              </a:prstGeom>
              <a:noFill/>
            </p:spPr>
            <p:txBody>
              <a:bodyPr wrap="square">
                <a:spAutoFit/>
              </a:bodyPr>
              <a:lstStyle/>
              <a:p>
                <a:r>
                  <a:rPr lang="en-IN" sz="2300" b="1" dirty="0"/>
                  <a:t>Head Gear Pointer</a:t>
                </a:r>
                <a:endParaRPr lang="en-US" sz="2300" dirty="0"/>
              </a:p>
            </p:txBody>
          </p:sp>
          <p:sp>
            <p:nvSpPr>
              <p:cNvPr id="8" name="TextBox 7">
                <a:extLst>
                  <a:ext uri="{FF2B5EF4-FFF2-40B4-BE49-F238E27FC236}">
                    <a16:creationId xmlns:a16="http://schemas.microsoft.com/office/drawing/2014/main" id="{EAF00266-72E7-EA44-C0DF-ED1DC2AA03D9}"/>
                  </a:ext>
                </a:extLst>
              </p:cNvPr>
              <p:cNvSpPr txBox="1"/>
              <p:nvPr/>
            </p:nvSpPr>
            <p:spPr>
              <a:xfrm>
                <a:off x="4628149" y="3123744"/>
                <a:ext cx="2141620" cy="461665"/>
              </a:xfrm>
              <a:prstGeom prst="rect">
                <a:avLst/>
              </a:prstGeom>
              <a:noFill/>
            </p:spPr>
            <p:txBody>
              <a:bodyPr wrap="square">
                <a:spAutoFit/>
              </a:bodyPr>
              <a:lstStyle/>
              <a:p>
                <a:r>
                  <a:rPr lang="en-IN" sz="2400" b="1" dirty="0"/>
                  <a:t>Mouth Pointer</a:t>
                </a:r>
                <a:endParaRPr lang="en-US" sz="2400" dirty="0"/>
              </a:p>
            </p:txBody>
          </p:sp>
          <p:sp>
            <p:nvSpPr>
              <p:cNvPr id="9" name="TextBox 8">
                <a:extLst>
                  <a:ext uri="{FF2B5EF4-FFF2-40B4-BE49-F238E27FC236}">
                    <a16:creationId xmlns:a16="http://schemas.microsoft.com/office/drawing/2014/main" id="{2D731ED8-C3AF-1EC2-2C12-5416CB2645D5}"/>
                  </a:ext>
                </a:extLst>
              </p:cNvPr>
              <p:cNvSpPr txBox="1"/>
              <p:nvPr/>
            </p:nvSpPr>
            <p:spPr>
              <a:xfrm>
                <a:off x="6577263" y="3131766"/>
                <a:ext cx="2213810" cy="461665"/>
              </a:xfrm>
              <a:prstGeom prst="rect">
                <a:avLst/>
              </a:prstGeom>
              <a:noFill/>
            </p:spPr>
            <p:txBody>
              <a:bodyPr wrap="square">
                <a:spAutoFit/>
              </a:bodyPr>
              <a:lstStyle/>
              <a:p>
                <a:r>
                  <a:rPr lang="en-IN" sz="2400" b="1" dirty="0"/>
                  <a:t>Gesture Mouse</a:t>
                </a:r>
                <a:endParaRPr lang="en-US" sz="2400" dirty="0"/>
              </a:p>
            </p:txBody>
          </p:sp>
          <p:sp>
            <p:nvSpPr>
              <p:cNvPr id="10" name="TextBox 9">
                <a:extLst>
                  <a:ext uri="{FF2B5EF4-FFF2-40B4-BE49-F238E27FC236}">
                    <a16:creationId xmlns:a16="http://schemas.microsoft.com/office/drawing/2014/main" id="{17BC8FA9-9C77-3694-6B04-D738EB41DED3}"/>
                  </a:ext>
                </a:extLst>
              </p:cNvPr>
              <p:cNvSpPr txBox="1"/>
              <p:nvPr/>
            </p:nvSpPr>
            <p:spPr>
              <a:xfrm>
                <a:off x="8341895" y="2915198"/>
                <a:ext cx="2450193" cy="475751"/>
              </a:xfrm>
              <a:prstGeom prst="rect">
                <a:avLst/>
              </a:prstGeom>
              <a:noFill/>
            </p:spPr>
            <p:txBody>
              <a:bodyPr wrap="square">
                <a:spAutoFit/>
              </a:bodyPr>
              <a:lstStyle/>
              <a:p>
                <a:r>
                  <a:rPr lang="en-IN" sz="2400" b="1" dirty="0"/>
                  <a:t>Broad Hit Mouse</a:t>
                </a:r>
                <a:endParaRPr lang="en-US" sz="2400" dirty="0"/>
              </a:p>
            </p:txBody>
          </p:sp>
          <p:sp>
            <p:nvSpPr>
              <p:cNvPr id="11" name="TextBox 10">
                <a:extLst>
                  <a:ext uri="{FF2B5EF4-FFF2-40B4-BE49-F238E27FC236}">
                    <a16:creationId xmlns:a16="http://schemas.microsoft.com/office/drawing/2014/main" id="{16E238F6-817B-EEC4-9B43-28D89C16E185}"/>
                  </a:ext>
                </a:extLst>
              </p:cNvPr>
              <p:cNvSpPr txBox="1"/>
              <p:nvPr/>
            </p:nvSpPr>
            <p:spPr>
              <a:xfrm>
                <a:off x="10635916" y="2891135"/>
                <a:ext cx="1347537" cy="461665"/>
              </a:xfrm>
              <a:prstGeom prst="rect">
                <a:avLst/>
              </a:prstGeom>
              <a:noFill/>
            </p:spPr>
            <p:txBody>
              <a:bodyPr wrap="square">
                <a:spAutoFit/>
              </a:bodyPr>
              <a:lstStyle/>
              <a:p>
                <a:r>
                  <a:rPr lang="en-IN" sz="2400" b="1" dirty="0"/>
                  <a:t>Trackball</a:t>
                </a:r>
                <a:endParaRPr lang="en-US" sz="2400" dirty="0"/>
              </a:p>
            </p:txBody>
          </p:sp>
          <p:sp>
            <p:nvSpPr>
              <p:cNvPr id="12" name="TextBox 11">
                <a:extLst>
                  <a:ext uri="{FF2B5EF4-FFF2-40B4-BE49-F238E27FC236}">
                    <a16:creationId xmlns:a16="http://schemas.microsoft.com/office/drawing/2014/main" id="{343B782D-5A99-FD58-837C-EE194BB8F175}"/>
                  </a:ext>
                </a:extLst>
              </p:cNvPr>
              <p:cNvSpPr txBox="1"/>
              <p:nvPr/>
            </p:nvSpPr>
            <p:spPr>
              <a:xfrm>
                <a:off x="10427369" y="4519409"/>
                <a:ext cx="1636294" cy="461665"/>
              </a:xfrm>
              <a:prstGeom prst="rect">
                <a:avLst/>
              </a:prstGeom>
              <a:noFill/>
            </p:spPr>
            <p:txBody>
              <a:bodyPr wrap="square">
                <a:spAutoFit/>
              </a:bodyPr>
              <a:lstStyle/>
              <a:p>
                <a:r>
                  <a:rPr lang="en-IN" sz="2400" b="1" dirty="0"/>
                  <a:t>Smiley Ball</a:t>
                </a:r>
                <a:endParaRPr lang="en-US" sz="2400" dirty="0"/>
              </a:p>
            </p:txBody>
          </p:sp>
          <p:sp>
            <p:nvSpPr>
              <p:cNvPr id="13" name="TextBox 12">
                <a:extLst>
                  <a:ext uri="{FF2B5EF4-FFF2-40B4-BE49-F238E27FC236}">
                    <a16:creationId xmlns:a16="http://schemas.microsoft.com/office/drawing/2014/main" id="{B434B9FA-C004-4ECF-8D5E-F920C9422342}"/>
                  </a:ext>
                </a:extLst>
              </p:cNvPr>
              <p:cNvSpPr txBox="1"/>
              <p:nvPr/>
            </p:nvSpPr>
            <p:spPr>
              <a:xfrm>
                <a:off x="10122568" y="5657671"/>
                <a:ext cx="1171074" cy="1200329"/>
              </a:xfrm>
              <a:prstGeom prst="rect">
                <a:avLst/>
              </a:prstGeom>
              <a:noFill/>
            </p:spPr>
            <p:txBody>
              <a:bodyPr wrap="square">
                <a:spAutoFit/>
              </a:bodyPr>
              <a:lstStyle/>
              <a:p>
                <a:r>
                  <a:rPr lang="en-IN" sz="2400" b="1" dirty="0"/>
                  <a:t>Mobile </a:t>
                </a:r>
              </a:p>
              <a:p>
                <a:r>
                  <a:rPr lang="en-IN" sz="2400" b="1" dirty="0"/>
                  <a:t>Face</a:t>
                </a:r>
              </a:p>
              <a:p>
                <a:r>
                  <a:rPr lang="en-IN" sz="2400" b="1" dirty="0"/>
                  <a:t>Pointer </a:t>
                </a:r>
                <a:endParaRPr lang="en-US" sz="2400" dirty="0"/>
              </a:p>
            </p:txBody>
          </p:sp>
          <p:sp>
            <p:nvSpPr>
              <p:cNvPr id="14" name="TextBox 13">
                <a:extLst>
                  <a:ext uri="{FF2B5EF4-FFF2-40B4-BE49-F238E27FC236}">
                    <a16:creationId xmlns:a16="http://schemas.microsoft.com/office/drawing/2014/main" id="{34092C7B-7C3A-E5C0-6C7E-3B926922CEAF}"/>
                  </a:ext>
                </a:extLst>
              </p:cNvPr>
              <p:cNvSpPr txBox="1"/>
              <p:nvPr/>
            </p:nvSpPr>
            <p:spPr>
              <a:xfrm>
                <a:off x="7299159" y="5072861"/>
                <a:ext cx="3240504" cy="446276"/>
              </a:xfrm>
              <a:prstGeom prst="rect">
                <a:avLst/>
              </a:prstGeom>
              <a:noFill/>
            </p:spPr>
            <p:txBody>
              <a:bodyPr wrap="square">
                <a:spAutoFit/>
              </a:bodyPr>
              <a:lstStyle/>
              <a:p>
                <a:r>
                  <a:rPr lang="en-IN" sz="2300" b="1" dirty="0"/>
                  <a:t>Head Movement Mouse</a:t>
                </a:r>
                <a:endParaRPr lang="en-US" sz="2300" dirty="0"/>
              </a:p>
            </p:txBody>
          </p:sp>
          <p:sp>
            <p:nvSpPr>
              <p:cNvPr id="15" name="TextBox 14">
                <a:extLst>
                  <a:ext uri="{FF2B5EF4-FFF2-40B4-BE49-F238E27FC236}">
                    <a16:creationId xmlns:a16="http://schemas.microsoft.com/office/drawing/2014/main" id="{3D83A85B-F140-9585-AC43-465B4E5997D8}"/>
                  </a:ext>
                </a:extLst>
              </p:cNvPr>
              <p:cNvSpPr txBox="1"/>
              <p:nvPr/>
            </p:nvSpPr>
            <p:spPr>
              <a:xfrm>
                <a:off x="8534400" y="6396335"/>
                <a:ext cx="1596188" cy="461665"/>
              </a:xfrm>
              <a:prstGeom prst="rect">
                <a:avLst/>
              </a:prstGeom>
              <a:noFill/>
            </p:spPr>
            <p:txBody>
              <a:bodyPr wrap="square">
                <a:spAutoFit/>
              </a:bodyPr>
              <a:lstStyle/>
              <a:p>
                <a:r>
                  <a:rPr lang="en-IN" sz="2400" b="1" dirty="0"/>
                  <a:t>GBoard</a:t>
                </a:r>
                <a:endParaRPr lang="en-US" sz="2400" dirty="0"/>
              </a:p>
            </p:txBody>
          </p:sp>
          <p:pic>
            <p:nvPicPr>
              <p:cNvPr id="16" name="Picture 2" descr="Gboard – the Google Keyboard on the App Store">
                <a:extLst>
                  <a:ext uri="{FF2B5EF4-FFF2-40B4-BE49-F238E27FC236}">
                    <a16:creationId xmlns:a16="http://schemas.microsoft.com/office/drawing/2014/main" id="{7923EEEE-2674-CA14-758E-7259C76645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53175" y="5457573"/>
                <a:ext cx="1063541" cy="10635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1D8E200-6704-22B2-08E3-EB6AB1C817EE}"/>
                  </a:ext>
                </a:extLst>
              </p:cNvPr>
              <p:cNvSpPr txBox="1"/>
              <p:nvPr/>
            </p:nvSpPr>
            <p:spPr>
              <a:xfrm>
                <a:off x="4411579" y="6396335"/>
                <a:ext cx="2999872" cy="461665"/>
              </a:xfrm>
              <a:prstGeom prst="rect">
                <a:avLst/>
              </a:prstGeom>
              <a:noFill/>
            </p:spPr>
            <p:txBody>
              <a:bodyPr wrap="square">
                <a:spAutoFit/>
              </a:bodyPr>
              <a:lstStyle/>
              <a:p>
                <a:r>
                  <a:rPr lang="en-IN" sz="2400" b="1" dirty="0"/>
                  <a:t>On Screen Keyboard</a:t>
                </a:r>
                <a:endParaRPr lang="en-US" sz="2400" dirty="0"/>
              </a:p>
            </p:txBody>
          </p:sp>
          <p:sp>
            <p:nvSpPr>
              <p:cNvPr id="18" name="TextBox 17">
                <a:extLst>
                  <a:ext uri="{FF2B5EF4-FFF2-40B4-BE49-F238E27FC236}">
                    <a16:creationId xmlns:a16="http://schemas.microsoft.com/office/drawing/2014/main" id="{D41CBAD6-CD7B-FE01-7A83-1BF0A3138E5C}"/>
                  </a:ext>
                </a:extLst>
              </p:cNvPr>
              <p:cNvSpPr txBox="1"/>
              <p:nvPr/>
            </p:nvSpPr>
            <p:spPr>
              <a:xfrm>
                <a:off x="1307432" y="6396335"/>
                <a:ext cx="2767263" cy="461665"/>
              </a:xfrm>
              <a:prstGeom prst="rect">
                <a:avLst/>
              </a:prstGeom>
              <a:noFill/>
            </p:spPr>
            <p:txBody>
              <a:bodyPr wrap="square">
                <a:spAutoFit/>
              </a:bodyPr>
              <a:lstStyle/>
              <a:p>
                <a:r>
                  <a:rPr lang="en-IN" sz="2400" b="1" dirty="0"/>
                  <a:t>Hard Hit Keyboard</a:t>
                </a:r>
                <a:endParaRPr lang="en-US" sz="2400" dirty="0"/>
              </a:p>
            </p:txBody>
          </p:sp>
          <p:sp>
            <p:nvSpPr>
              <p:cNvPr id="19" name="TextBox 18">
                <a:extLst>
                  <a:ext uri="{FF2B5EF4-FFF2-40B4-BE49-F238E27FC236}">
                    <a16:creationId xmlns:a16="http://schemas.microsoft.com/office/drawing/2014/main" id="{49FDD980-57C6-EA2A-CBEF-EF3C8342D64E}"/>
                  </a:ext>
                </a:extLst>
              </p:cNvPr>
              <p:cNvSpPr txBox="1"/>
              <p:nvPr/>
            </p:nvSpPr>
            <p:spPr>
              <a:xfrm>
                <a:off x="0" y="5024735"/>
                <a:ext cx="2767263" cy="461665"/>
              </a:xfrm>
              <a:prstGeom prst="rect">
                <a:avLst/>
              </a:prstGeom>
              <a:noFill/>
            </p:spPr>
            <p:txBody>
              <a:bodyPr wrap="square">
                <a:spAutoFit/>
              </a:bodyPr>
              <a:lstStyle/>
              <a:p>
                <a:r>
                  <a:rPr lang="en-IN" sz="2400" b="1" dirty="0"/>
                  <a:t>Mini Keyboard</a:t>
                </a:r>
                <a:endParaRPr lang="en-US" sz="2400" dirty="0"/>
              </a:p>
            </p:txBody>
          </p:sp>
          <p:sp>
            <p:nvSpPr>
              <p:cNvPr id="20" name="TextBox 19">
                <a:extLst>
                  <a:ext uri="{FF2B5EF4-FFF2-40B4-BE49-F238E27FC236}">
                    <a16:creationId xmlns:a16="http://schemas.microsoft.com/office/drawing/2014/main" id="{7177FA8C-C1CD-BE98-9641-FA26C31BF33F}"/>
                  </a:ext>
                </a:extLst>
              </p:cNvPr>
              <p:cNvSpPr txBox="1"/>
              <p:nvPr/>
            </p:nvSpPr>
            <p:spPr>
              <a:xfrm>
                <a:off x="2895599" y="4904419"/>
                <a:ext cx="2430379" cy="461665"/>
              </a:xfrm>
              <a:prstGeom prst="rect">
                <a:avLst/>
              </a:prstGeom>
              <a:noFill/>
            </p:spPr>
            <p:txBody>
              <a:bodyPr wrap="square">
                <a:spAutoFit/>
              </a:bodyPr>
              <a:lstStyle/>
              <a:p>
                <a:r>
                  <a:rPr lang="en-IN" sz="2400" b="1" dirty="0"/>
                  <a:t>Bright Keyboard</a:t>
                </a:r>
                <a:endParaRPr lang="en-US" sz="2400" dirty="0"/>
              </a:p>
            </p:txBody>
          </p:sp>
          <p:sp>
            <p:nvSpPr>
              <p:cNvPr id="21" name="TextBox 20">
                <a:extLst>
                  <a:ext uri="{FF2B5EF4-FFF2-40B4-BE49-F238E27FC236}">
                    <a16:creationId xmlns:a16="http://schemas.microsoft.com/office/drawing/2014/main" id="{1C69900A-5CD4-EABB-E49B-B611A33C686D}"/>
                  </a:ext>
                </a:extLst>
              </p:cNvPr>
              <p:cNvSpPr txBox="1"/>
              <p:nvPr/>
            </p:nvSpPr>
            <p:spPr>
              <a:xfrm>
                <a:off x="5325978" y="4928482"/>
                <a:ext cx="2133601" cy="461665"/>
              </a:xfrm>
              <a:prstGeom prst="rect">
                <a:avLst/>
              </a:prstGeom>
              <a:noFill/>
            </p:spPr>
            <p:txBody>
              <a:bodyPr wrap="square">
                <a:spAutoFit/>
              </a:bodyPr>
              <a:lstStyle/>
              <a:p>
                <a:r>
                  <a:rPr lang="en-IN" sz="2300" b="1" dirty="0"/>
                  <a:t>Foot Mouse</a:t>
                </a:r>
                <a:endParaRPr lang="en-US" sz="2300" dirty="0"/>
              </a:p>
            </p:txBody>
          </p:sp>
        </p:grpSp>
      </p:grpSp>
    </p:spTree>
    <p:extLst>
      <p:ext uri="{BB962C8B-B14F-4D97-AF65-F5344CB8AC3E}">
        <p14:creationId xmlns:p14="http://schemas.microsoft.com/office/powerpoint/2010/main" val="322663240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012B-6E29-6561-40E1-143EABB35F3B}"/>
              </a:ext>
            </a:extLst>
          </p:cNvPr>
          <p:cNvSpPr>
            <a:spLocks noGrp="1"/>
          </p:cNvSpPr>
          <p:nvPr>
            <p:ph type="title" idx="4294967295"/>
          </p:nvPr>
        </p:nvSpPr>
        <p:spPr>
          <a:xfrm>
            <a:off x="268941" y="1039906"/>
            <a:ext cx="11689977" cy="644515"/>
          </a:xfrm>
          <a:solidFill>
            <a:schemeClr val="accent1">
              <a:lumMod val="75000"/>
            </a:schemeClr>
          </a:solidFill>
        </p:spPr>
        <p:txBody>
          <a:bodyPr>
            <a:noAutofit/>
          </a:bodyPr>
          <a:lstStyle/>
          <a:p>
            <a:pPr algn="ctr" rtl="0" eaLnBrk="1" latinLnBrk="0" hangingPunct="1"/>
            <a:r>
              <a:rPr lang="en-US"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Assistive Technology for access to Computers and Mobile devices </a:t>
            </a:r>
            <a:r>
              <a:rPr lang="en-US" sz="24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for Children with Difficulties</a:t>
            </a:r>
            <a:r>
              <a:rPr lang="en-US"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in Movements, Positioning</a:t>
            </a:r>
            <a:endParaRPr lang="en-US" dirty="0">
              <a:effectLst/>
            </a:endParaRPr>
          </a:p>
        </p:txBody>
      </p:sp>
      <p:pic>
        <p:nvPicPr>
          <p:cNvPr id="4" name="Picture 4" descr="National Council of Educational Research and Training - Wikipedia">
            <a:extLst>
              <a:ext uri="{FF2B5EF4-FFF2-40B4-BE49-F238E27FC236}">
                <a16:creationId xmlns:a16="http://schemas.microsoft.com/office/drawing/2014/main" id="{589DDFE2-C107-A73F-EE0E-08F04E50E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93ECC73-D70C-90F9-AABF-4BAF021B4C00}"/>
              </a:ext>
            </a:extLst>
          </p:cNvPr>
          <p:cNvGrpSpPr/>
          <p:nvPr/>
        </p:nvGrpSpPr>
        <p:grpSpPr>
          <a:xfrm>
            <a:off x="240631" y="2021304"/>
            <a:ext cx="11486147" cy="4604085"/>
            <a:chOff x="288249" y="1510847"/>
            <a:chExt cx="11870501" cy="4978443"/>
          </a:xfrm>
        </p:grpSpPr>
        <p:pic>
          <p:nvPicPr>
            <p:cNvPr id="7" name="Picture 2" descr="Image result for gooseneck mounts">
              <a:extLst>
                <a:ext uri="{FF2B5EF4-FFF2-40B4-BE49-F238E27FC236}">
                  <a16:creationId xmlns:a16="http://schemas.microsoft.com/office/drawing/2014/main" id="{AB549992-E5C7-A449-3D96-EB3751462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296" y="3491345"/>
              <a:ext cx="2453915" cy="24539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BC58802-2EE9-8585-C667-2597AA6B4E14}"/>
                </a:ext>
              </a:extLst>
            </p:cNvPr>
            <p:cNvPicPr>
              <a:picLocks noChangeAspect="1"/>
            </p:cNvPicPr>
            <p:nvPr/>
          </p:nvPicPr>
          <p:blipFill>
            <a:blip r:embed="rId5"/>
            <a:stretch>
              <a:fillRect/>
            </a:stretch>
          </p:blipFill>
          <p:spPr>
            <a:xfrm>
              <a:off x="288249" y="1728691"/>
              <a:ext cx="2335330" cy="2159079"/>
            </a:xfrm>
            <a:prstGeom prst="rect">
              <a:avLst/>
            </a:prstGeom>
          </p:spPr>
        </p:pic>
        <p:pic>
          <p:nvPicPr>
            <p:cNvPr id="9" name="Picture 8">
              <a:extLst>
                <a:ext uri="{FF2B5EF4-FFF2-40B4-BE49-F238E27FC236}">
                  <a16:creationId xmlns:a16="http://schemas.microsoft.com/office/drawing/2014/main" id="{12C48BFA-5C49-A983-3DA5-4B527DDA0745}"/>
                </a:ext>
              </a:extLst>
            </p:cNvPr>
            <p:cNvPicPr>
              <a:picLocks noChangeAspect="1"/>
            </p:cNvPicPr>
            <p:nvPr/>
          </p:nvPicPr>
          <p:blipFill>
            <a:blip r:embed="rId6"/>
            <a:stretch>
              <a:fillRect/>
            </a:stretch>
          </p:blipFill>
          <p:spPr>
            <a:xfrm>
              <a:off x="449246" y="3921210"/>
              <a:ext cx="2367697" cy="2181989"/>
            </a:xfrm>
            <a:prstGeom prst="rect">
              <a:avLst/>
            </a:prstGeom>
            <a:noFill/>
            <a:effectLst/>
          </p:spPr>
        </p:pic>
        <p:pic>
          <p:nvPicPr>
            <p:cNvPr id="10" name="Picture 9">
              <a:extLst>
                <a:ext uri="{FF2B5EF4-FFF2-40B4-BE49-F238E27FC236}">
                  <a16:creationId xmlns:a16="http://schemas.microsoft.com/office/drawing/2014/main" id="{1695DA6E-3D28-6F9E-ACBB-D33457C692C4}"/>
                </a:ext>
              </a:extLst>
            </p:cNvPr>
            <p:cNvPicPr>
              <a:picLocks noChangeAspect="1"/>
            </p:cNvPicPr>
            <p:nvPr/>
          </p:nvPicPr>
          <p:blipFill>
            <a:blip r:embed="rId7"/>
            <a:stretch>
              <a:fillRect/>
            </a:stretch>
          </p:blipFill>
          <p:spPr>
            <a:xfrm>
              <a:off x="2809774" y="1728691"/>
              <a:ext cx="1910260" cy="1932602"/>
            </a:xfrm>
            <a:prstGeom prst="rect">
              <a:avLst/>
            </a:prstGeom>
            <a:noFill/>
            <a:effectLst>
              <a:softEdge rad="63500"/>
            </a:effectLst>
          </p:spPr>
        </p:pic>
        <p:pic>
          <p:nvPicPr>
            <p:cNvPr id="11" name="Picture 10">
              <a:extLst>
                <a:ext uri="{FF2B5EF4-FFF2-40B4-BE49-F238E27FC236}">
                  <a16:creationId xmlns:a16="http://schemas.microsoft.com/office/drawing/2014/main" id="{186DF244-D84E-BBBF-3D46-4C74E0EBD781}"/>
                </a:ext>
              </a:extLst>
            </p:cNvPr>
            <p:cNvPicPr>
              <a:picLocks noChangeAspect="1"/>
            </p:cNvPicPr>
            <p:nvPr/>
          </p:nvPicPr>
          <p:blipFill>
            <a:blip r:embed="rId8"/>
            <a:stretch>
              <a:fillRect/>
            </a:stretch>
          </p:blipFill>
          <p:spPr>
            <a:xfrm>
              <a:off x="3090824" y="3768379"/>
              <a:ext cx="1586088" cy="2196123"/>
            </a:xfrm>
            <a:prstGeom prst="rect">
              <a:avLst/>
            </a:prstGeom>
          </p:spPr>
        </p:pic>
        <p:pic>
          <p:nvPicPr>
            <p:cNvPr id="12" name="Picture 11">
              <a:extLst>
                <a:ext uri="{FF2B5EF4-FFF2-40B4-BE49-F238E27FC236}">
                  <a16:creationId xmlns:a16="http://schemas.microsoft.com/office/drawing/2014/main" id="{F1DF4B78-BB2D-2053-BFB4-22E10FD93662}"/>
                </a:ext>
              </a:extLst>
            </p:cNvPr>
            <p:cNvPicPr>
              <a:picLocks noChangeAspect="1"/>
            </p:cNvPicPr>
            <p:nvPr/>
          </p:nvPicPr>
          <p:blipFill>
            <a:blip r:embed="rId9"/>
            <a:stretch>
              <a:fillRect/>
            </a:stretch>
          </p:blipFill>
          <p:spPr>
            <a:xfrm>
              <a:off x="4937285" y="1510847"/>
              <a:ext cx="1800225" cy="2209800"/>
            </a:xfrm>
            <a:prstGeom prst="rect">
              <a:avLst/>
            </a:prstGeom>
            <a:noFill/>
            <a:effectLst>
              <a:softEdge rad="63500"/>
            </a:effectLst>
          </p:spPr>
        </p:pic>
        <p:pic>
          <p:nvPicPr>
            <p:cNvPr id="13" name="Picture 12">
              <a:extLst>
                <a:ext uri="{FF2B5EF4-FFF2-40B4-BE49-F238E27FC236}">
                  <a16:creationId xmlns:a16="http://schemas.microsoft.com/office/drawing/2014/main" id="{8E7AA6CF-E4E6-4A08-6B02-49093C84EA10}"/>
                </a:ext>
              </a:extLst>
            </p:cNvPr>
            <p:cNvPicPr>
              <a:picLocks noChangeAspect="1"/>
            </p:cNvPicPr>
            <p:nvPr/>
          </p:nvPicPr>
          <p:blipFill>
            <a:blip r:embed="rId10"/>
            <a:stretch>
              <a:fillRect/>
            </a:stretch>
          </p:blipFill>
          <p:spPr>
            <a:xfrm>
              <a:off x="6711429" y="1562405"/>
              <a:ext cx="1919341" cy="2771738"/>
            </a:xfrm>
            <a:prstGeom prst="rect">
              <a:avLst/>
            </a:prstGeom>
            <a:noFill/>
            <a:effectLst>
              <a:softEdge rad="63500"/>
            </a:effectLst>
          </p:spPr>
        </p:pic>
        <p:pic>
          <p:nvPicPr>
            <p:cNvPr id="14" name="Picture 2" descr="SooPii Desktop Tablet Stand + Mobile Stand, Heavy Base Aluminum Holder for Tablets/Mobile/Tab Stand and e-Book Readers (Up to 15.6 inch) - White">
              <a:extLst>
                <a:ext uri="{FF2B5EF4-FFF2-40B4-BE49-F238E27FC236}">
                  <a16:creationId xmlns:a16="http://schemas.microsoft.com/office/drawing/2014/main" id="{DEEB19F6-5183-2C2C-6713-15B300D015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3644" y="4505789"/>
              <a:ext cx="2105801" cy="18134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ablet mount for hospital use">
              <a:extLst>
                <a:ext uri="{FF2B5EF4-FFF2-40B4-BE49-F238E27FC236}">
                  <a16:creationId xmlns:a16="http://schemas.microsoft.com/office/drawing/2014/main" id="{4587ECDC-80AD-5125-A87C-3B17D5CBA2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34590" y="1649648"/>
              <a:ext cx="3524160" cy="26397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6" name="Picture 4" descr="Adjustable Tablet Mount with Clamp for Wheelchair, Rotating &amp;amp; Tilting -  Black in 2021 | Wheelchair accessories, Wheelchair, Powered wheelchair">
              <a:extLst>
                <a:ext uri="{FF2B5EF4-FFF2-40B4-BE49-F238E27FC236}">
                  <a16:creationId xmlns:a16="http://schemas.microsoft.com/office/drawing/2014/main" id="{D2684716-FA92-D53D-0A8A-401C9295B4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5418" y="4239491"/>
              <a:ext cx="1509240" cy="22497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Pad Styluses | Enabling Devices | Stylus, Touch screen, Ipad accessories">
              <a:extLst>
                <a:ext uri="{FF2B5EF4-FFF2-40B4-BE49-F238E27FC236}">
                  <a16:creationId xmlns:a16="http://schemas.microsoft.com/office/drawing/2014/main" id="{CD51382F-EA7D-BD21-A6CD-D56C1A1DCF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43305" y="4412673"/>
              <a:ext cx="2462580" cy="19700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913492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CE5B-C8AD-08CA-0BA5-8235B9F6760A}"/>
              </a:ext>
            </a:extLst>
          </p:cNvPr>
          <p:cNvSpPr>
            <a:spLocks noGrp="1"/>
          </p:cNvSpPr>
          <p:nvPr>
            <p:ph type="title" idx="4294967295"/>
          </p:nvPr>
        </p:nvSpPr>
        <p:spPr>
          <a:xfrm>
            <a:off x="394447" y="1004048"/>
            <a:ext cx="11528612" cy="555812"/>
          </a:xfrm>
          <a:solidFill>
            <a:schemeClr val="accent1">
              <a:lumMod val="75000"/>
            </a:schemeClr>
          </a:solidFill>
        </p:spPr>
        <p:txBody>
          <a:bodyPr>
            <a:normAutofit/>
          </a:bodyPr>
          <a:lstStyle/>
          <a:p>
            <a:pPr algn="ctr" rtl="0" eaLnBrk="1" latinLnBrk="0" hangingPunct="1"/>
            <a:r>
              <a:rPr lang="en-IN"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Born Accessible e-Content  Guidelines by NCERT and DoE, GoI</a:t>
            </a:r>
            <a:endParaRPr lang="en-US" sz="4800" dirty="0">
              <a:effectLst/>
            </a:endParaRPr>
          </a:p>
        </p:txBody>
      </p:sp>
      <p:pic>
        <p:nvPicPr>
          <p:cNvPr id="3" name="Picture 3" descr="Image displaying coverpage of Guidelines for the development of eContent for the children with disabilities">
            <a:extLst>
              <a:ext uri="{FF2B5EF4-FFF2-40B4-BE49-F238E27FC236}">
                <a16:creationId xmlns:a16="http://schemas.microsoft.com/office/drawing/2014/main" id="{CFB5477A-FC75-4182-AC78-0777B4AC71C3}"/>
              </a:ext>
            </a:extLst>
          </p:cNvPr>
          <p:cNvPicPr>
            <a:picLocks noChangeAspect="1"/>
          </p:cNvPicPr>
          <p:nvPr/>
        </p:nvPicPr>
        <p:blipFill>
          <a:blip r:embed="rId3"/>
          <a:stretch>
            <a:fillRect/>
          </a:stretch>
        </p:blipFill>
        <p:spPr>
          <a:xfrm>
            <a:off x="2891562" y="1836061"/>
            <a:ext cx="5803864" cy="5021939"/>
          </a:xfrm>
          <a:prstGeom prst="rect">
            <a:avLst/>
          </a:prstGeom>
        </p:spPr>
      </p:pic>
      <p:pic>
        <p:nvPicPr>
          <p:cNvPr id="4" name="Picture 4" descr="National Council of Educational Research and Training - Wikipedia">
            <a:extLst>
              <a:ext uri="{FF2B5EF4-FFF2-40B4-BE49-F238E27FC236}">
                <a16:creationId xmlns:a16="http://schemas.microsoft.com/office/drawing/2014/main" id="{CCDEAC14-1786-1C7A-8BF5-E544FEB2C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6207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fontScale="90000"/>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What to do in Content for Adaptive Learning through Technology implementation?</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5918244-A5DF-A336-7DBB-1FB1BE0A875F}"/>
              </a:ext>
            </a:extLst>
          </p:cNvPr>
          <p:cNvGrpSpPr/>
          <p:nvPr/>
        </p:nvGrpSpPr>
        <p:grpSpPr>
          <a:xfrm>
            <a:off x="150412" y="1494780"/>
            <a:ext cx="11897210" cy="5008370"/>
            <a:chOff x="150412" y="1494780"/>
            <a:chExt cx="11897210" cy="5008370"/>
          </a:xfrm>
        </p:grpSpPr>
        <p:sp>
          <p:nvSpPr>
            <p:cNvPr id="15" name="TextBox 14">
              <a:extLst>
                <a:ext uri="{FF2B5EF4-FFF2-40B4-BE49-F238E27FC236}">
                  <a16:creationId xmlns:a16="http://schemas.microsoft.com/office/drawing/2014/main" id="{22C8F580-0E44-9837-DAB1-8B1F5F1E171C}"/>
                </a:ext>
              </a:extLst>
            </p:cNvPr>
            <p:cNvSpPr txBox="1"/>
            <p:nvPr/>
          </p:nvSpPr>
          <p:spPr>
            <a:xfrm>
              <a:off x="192506" y="4194826"/>
              <a:ext cx="11774906" cy="2308324"/>
            </a:xfrm>
            <a:prstGeom prst="rect">
              <a:avLst/>
            </a:prstGeom>
            <a:noFill/>
          </p:spPr>
          <p:txBody>
            <a:bodyPr wrap="square">
              <a:spAutoFit/>
            </a:bodyPr>
            <a:lstStyle/>
            <a:p>
              <a:pPr marL="457200" indent="-457200">
                <a:buFont typeface="Arial" panose="020B0604020202020204" pitchFamily="34" charset="0"/>
                <a:buChar char="•"/>
              </a:pPr>
              <a:r>
                <a:rPr lang="en-IN" sz="2400" dirty="0">
                  <a:solidFill>
                    <a:schemeClr val="accent1">
                      <a:lumMod val="75000"/>
                    </a:schemeClr>
                  </a:solidFill>
                  <a:latin typeface="Arial" panose="020B0604020202020204" pitchFamily="34" charset="0"/>
                  <a:cs typeface="Arial" panose="020B0604020202020204" pitchFamily="34" charset="0"/>
                </a:rPr>
                <a:t>Fonts Size - Min. 12 points for Print materials</a:t>
              </a:r>
            </a:p>
            <a:p>
              <a:pPr marL="457200" indent="-457200">
                <a:buFont typeface="Arial" panose="020B0604020202020204" pitchFamily="34" charset="0"/>
                <a:buChar char="•"/>
              </a:pPr>
              <a:r>
                <a:rPr lang="en-IN" sz="2400" dirty="0">
                  <a:solidFill>
                    <a:schemeClr val="accent1">
                      <a:lumMod val="75000"/>
                    </a:schemeClr>
                  </a:solidFill>
                  <a:latin typeface="Arial" panose="020B0604020202020204" pitchFamily="34" charset="0"/>
                  <a:cs typeface="Arial" panose="020B0604020202020204" pitchFamily="34" charset="0"/>
                </a:rPr>
                <a:t>Fonts Size - Min 20 / 24 / 28 points for Presentations</a:t>
              </a:r>
            </a:p>
            <a:p>
              <a:pPr marL="457200" indent="-457200">
                <a:buFont typeface="Arial" panose="020B0604020202020204" pitchFamily="34" charset="0"/>
                <a:buChar char="•"/>
              </a:pPr>
              <a:r>
                <a:rPr lang="en-IN" sz="2400" dirty="0">
                  <a:solidFill>
                    <a:schemeClr val="accent1">
                      <a:lumMod val="75000"/>
                    </a:schemeClr>
                  </a:solidFill>
                  <a:latin typeface="Arial" panose="020B0604020202020204" pitchFamily="34" charset="0"/>
                  <a:cs typeface="Arial" panose="020B0604020202020204" pitchFamily="34" charset="0"/>
                </a:rPr>
                <a:t>Line Space – Min 4 points higher than Fonts size</a:t>
              </a:r>
            </a:p>
            <a:p>
              <a:pPr marL="457200" indent="-457200">
                <a:buFont typeface="Arial" panose="020B0604020202020204" pitchFamily="34" charset="0"/>
                <a:buChar char="•"/>
              </a:pPr>
              <a:r>
                <a:rPr lang="en-IN" sz="2400" dirty="0">
                  <a:solidFill>
                    <a:schemeClr val="accent1">
                      <a:lumMod val="75000"/>
                    </a:schemeClr>
                  </a:solidFill>
                  <a:latin typeface="Arial" panose="020B0604020202020204" pitchFamily="34" charset="0"/>
                  <a:cs typeface="Arial" panose="020B0604020202020204" pitchFamily="34" charset="0"/>
                </a:rPr>
                <a:t>Text - Avoid </a:t>
              </a:r>
              <a:r>
                <a:rPr lang="en-IN" sz="2400" b="1" u="sng" dirty="0">
                  <a:solidFill>
                    <a:schemeClr val="accent1">
                      <a:lumMod val="75000"/>
                    </a:schemeClr>
                  </a:solidFill>
                  <a:latin typeface="Arial" panose="020B0604020202020204" pitchFamily="34" charset="0"/>
                  <a:cs typeface="Arial" panose="020B0604020202020204" pitchFamily="34" charset="0"/>
                </a:rPr>
                <a:t>Underlining</a:t>
              </a:r>
              <a:r>
                <a:rPr lang="en-IN" sz="2400" b="1" dirty="0">
                  <a:solidFill>
                    <a:schemeClr val="accent1">
                      <a:lumMod val="75000"/>
                    </a:schemeClr>
                  </a:solidFill>
                  <a:latin typeface="Arial" panose="020B0604020202020204" pitchFamily="34" charset="0"/>
                  <a:cs typeface="Arial" panose="020B0604020202020204" pitchFamily="34" charset="0"/>
                </a:rPr>
                <a:t>, </a:t>
              </a:r>
              <a:r>
                <a:rPr lang="en-IN" sz="2400" i="1" dirty="0">
                  <a:solidFill>
                    <a:schemeClr val="accent1">
                      <a:lumMod val="75000"/>
                    </a:schemeClr>
                  </a:solidFill>
                  <a:latin typeface="Arial" panose="020B0604020202020204" pitchFamily="34" charset="0"/>
                  <a:cs typeface="Arial" panose="020B0604020202020204" pitchFamily="34" charset="0"/>
                </a:rPr>
                <a:t>italics, </a:t>
              </a:r>
              <a:r>
                <a:rPr lang="en-IN" sz="2400" dirty="0">
                  <a:solidFill>
                    <a:schemeClr val="accent1">
                      <a:lumMod val="75000"/>
                    </a:schemeClr>
                  </a:solidFill>
                  <a:latin typeface="Arial" panose="020B0604020202020204" pitchFamily="34" charset="0"/>
                  <a:cs typeface="Arial" panose="020B0604020202020204" pitchFamily="34" charset="0"/>
                </a:rPr>
                <a:t>BLOCK CAPITALS (for Headings, Content)</a:t>
              </a:r>
            </a:p>
            <a:p>
              <a:pPr marL="457200" indent="-457200">
                <a:buFont typeface="Arial" panose="020B0604020202020204" pitchFamily="34" charset="0"/>
                <a:buChar char="•"/>
              </a:pPr>
              <a:r>
                <a:rPr lang="en-IN" sz="2400" dirty="0">
                  <a:solidFill>
                    <a:schemeClr val="accent1">
                      <a:lumMod val="75000"/>
                    </a:schemeClr>
                  </a:solidFill>
                  <a:latin typeface="Arial" panose="020B0604020202020204" pitchFamily="34" charset="0"/>
                  <a:cs typeface="Arial" panose="020B0604020202020204" pitchFamily="34" charset="0"/>
                </a:rPr>
                <a:t>Use </a:t>
              </a:r>
              <a:r>
                <a:rPr lang="en-IN" sz="2400" b="1" dirty="0">
                  <a:solidFill>
                    <a:schemeClr val="accent1">
                      <a:lumMod val="75000"/>
                    </a:schemeClr>
                  </a:solidFill>
                  <a:latin typeface="Arial" panose="020B0604020202020204" pitchFamily="34" charset="0"/>
                  <a:cs typeface="Arial" panose="020B0604020202020204" pitchFamily="34" charset="0"/>
                </a:rPr>
                <a:t>Bold </a:t>
              </a:r>
              <a:r>
                <a:rPr lang="en-IN" sz="2400" dirty="0">
                  <a:solidFill>
                    <a:schemeClr val="accent1">
                      <a:lumMod val="75000"/>
                    </a:schemeClr>
                  </a:solidFill>
                  <a:latin typeface="Arial" panose="020B0604020202020204" pitchFamily="34" charset="0"/>
                  <a:cs typeface="Arial" panose="020B0604020202020204" pitchFamily="34" charset="0"/>
                </a:rPr>
                <a:t>for emphasis.</a:t>
              </a:r>
            </a:p>
            <a:p>
              <a:pPr marL="457200" indent="-457200">
                <a:buFont typeface="Arial" panose="020B0604020202020204" pitchFamily="34" charset="0"/>
                <a:buChar char="•"/>
              </a:pPr>
              <a:r>
                <a:rPr lang="en-IN" sz="2400" dirty="0">
                  <a:solidFill>
                    <a:schemeClr val="accent1">
                      <a:lumMod val="75000"/>
                    </a:schemeClr>
                  </a:solidFill>
                  <a:latin typeface="Arial" panose="020B0604020202020204" pitchFamily="34" charset="0"/>
                  <a:cs typeface="Arial" panose="020B0604020202020204" pitchFamily="34" charset="0"/>
                </a:rPr>
                <a:t>Use </a:t>
              </a:r>
              <a:r>
                <a:rPr lang="en-IN" sz="2400" dirty="0">
                  <a:solidFill>
                    <a:srgbClr val="FF0000"/>
                  </a:solidFill>
                  <a:latin typeface="Arial" panose="020B0604020202020204" pitchFamily="34" charset="0"/>
                  <a:cs typeface="Arial" panose="020B0604020202020204" pitchFamily="34" charset="0"/>
                </a:rPr>
                <a:t>Red, </a:t>
              </a:r>
              <a:r>
                <a:rPr lang="en-IN" sz="2400" dirty="0">
                  <a:solidFill>
                    <a:schemeClr val="accent1">
                      <a:lumMod val="75000"/>
                    </a:schemeClr>
                  </a:solidFill>
                  <a:latin typeface="Arial" panose="020B0604020202020204" pitchFamily="34" charset="0"/>
                  <a:cs typeface="Arial" panose="020B0604020202020204" pitchFamily="34" charset="0"/>
                </a:rPr>
                <a:t>Blue, </a:t>
              </a:r>
              <a:r>
                <a:rPr lang="en-IN" sz="2400" dirty="0">
                  <a:solidFill>
                    <a:srgbClr val="FFC000"/>
                  </a:solidFill>
                  <a:latin typeface="Arial" panose="020B0604020202020204" pitchFamily="34" charset="0"/>
                  <a:cs typeface="Arial" panose="020B0604020202020204" pitchFamily="34" charset="0"/>
                </a:rPr>
                <a:t>Orange, </a:t>
              </a:r>
              <a:r>
                <a:rPr lang="en-IN" sz="2400" dirty="0">
                  <a:solidFill>
                    <a:srgbClr val="FFFF00"/>
                  </a:solidFill>
                  <a:latin typeface="Arial" panose="020B0604020202020204" pitchFamily="34" charset="0"/>
                  <a:cs typeface="Arial" panose="020B0604020202020204" pitchFamily="34" charset="0"/>
                </a:rPr>
                <a:t>Yellow,</a:t>
              </a:r>
              <a:r>
                <a:rPr lang="en-IN" sz="2400" dirty="0">
                  <a:solidFill>
                    <a:srgbClr val="FFC000"/>
                  </a:solidFill>
                  <a:latin typeface="Arial" panose="020B0604020202020204" pitchFamily="34" charset="0"/>
                  <a:cs typeface="Arial" panose="020B0604020202020204" pitchFamily="34" charset="0"/>
                </a:rPr>
                <a:t> </a:t>
              </a:r>
              <a:r>
                <a:rPr lang="en-IN" sz="2400" dirty="0">
                  <a:solidFill>
                    <a:schemeClr val="accent6">
                      <a:lumMod val="75000"/>
                    </a:schemeClr>
                  </a:solidFill>
                  <a:latin typeface="Arial" panose="020B0604020202020204" pitchFamily="34" charset="0"/>
                  <a:cs typeface="Arial" panose="020B0604020202020204" pitchFamily="34" charset="0"/>
                </a:rPr>
                <a:t>Green,</a:t>
              </a:r>
              <a:r>
                <a:rPr lang="en-IN" sz="2400" dirty="0">
                  <a:solidFill>
                    <a:schemeClr val="accent1">
                      <a:lumMod val="75000"/>
                    </a:schemeClr>
                  </a:solidFill>
                  <a:latin typeface="Arial" panose="020B0604020202020204" pitchFamily="34" charset="0"/>
                  <a:cs typeface="Arial" panose="020B0604020202020204" pitchFamily="34" charset="0"/>
                </a:rPr>
                <a:t> colours appropriately.</a:t>
              </a:r>
            </a:p>
          </p:txBody>
        </p:sp>
        <p:sp>
          <p:nvSpPr>
            <p:cNvPr id="22" name="TextBox 21">
              <a:extLst>
                <a:ext uri="{FF2B5EF4-FFF2-40B4-BE49-F238E27FC236}">
                  <a16:creationId xmlns:a16="http://schemas.microsoft.com/office/drawing/2014/main" id="{BD86913F-8B2A-8724-CC4E-F8C03A027C82}"/>
                </a:ext>
              </a:extLst>
            </p:cNvPr>
            <p:cNvSpPr txBox="1"/>
            <p:nvPr/>
          </p:nvSpPr>
          <p:spPr>
            <a:xfrm>
              <a:off x="3753854" y="1523815"/>
              <a:ext cx="8293768" cy="3046988"/>
            </a:xfrm>
            <a:prstGeom prst="rect">
              <a:avLst/>
            </a:prstGeom>
            <a:noFill/>
          </p:spPr>
          <p:txBody>
            <a:bodyPr wrap="square">
              <a:spAutoFit/>
            </a:bodyPr>
            <a:lstStyle/>
            <a:p>
              <a:r>
                <a:rPr lang="en-IN" sz="2400" b="1" dirty="0">
                  <a:latin typeface="Arial" panose="020B0604020202020204" pitchFamily="34" charset="0"/>
                  <a:cs typeface="Arial" panose="020B0604020202020204" pitchFamily="34" charset="0"/>
                </a:rPr>
                <a:t>Fonts for use (Print / Presentations)</a:t>
              </a:r>
              <a:endParaRPr lang="en-IN" sz="2800" b="1" dirty="0">
                <a:latin typeface="Arial" panose="020B0604020202020204" pitchFamily="34" charset="0"/>
                <a:cs typeface="Arial" panose="020B0604020202020204" pitchFamily="34" charset="0"/>
              </a:endParaRPr>
            </a:p>
            <a:p>
              <a:r>
                <a:rPr lang="en-IN" sz="2800" dirty="0">
                  <a:solidFill>
                    <a:schemeClr val="accent1">
                      <a:lumMod val="75000"/>
                    </a:schemeClr>
                  </a:solidFill>
                  <a:latin typeface="Arial" panose="020B0604020202020204" pitchFamily="34" charset="0"/>
                  <a:cs typeface="Arial" panose="020B0604020202020204" pitchFamily="34" charset="0"/>
                </a:rPr>
                <a:t>Arial                  	 </a:t>
              </a:r>
              <a:r>
                <a:rPr lang="en-IN" sz="2800" dirty="0">
                  <a:latin typeface="Arial" panose="020B0604020202020204" pitchFamily="34" charset="0"/>
                  <a:cs typeface="Arial" panose="020B0604020202020204" pitchFamily="34" charset="0"/>
                </a:rPr>
                <a:t>abcdefghijklmnopqrstuvwxyz</a:t>
              </a:r>
            </a:p>
            <a:p>
              <a:r>
                <a:rPr lang="en-IN" sz="2800" dirty="0">
                  <a:solidFill>
                    <a:schemeClr val="accent1">
                      <a:lumMod val="75000"/>
                    </a:schemeClr>
                  </a:solidFill>
                </a:rPr>
                <a:t>Calibri			</a:t>
              </a:r>
              <a:r>
                <a:rPr lang="en-IN" sz="2800" dirty="0">
                  <a:latin typeface="Arial" panose="020B0604020202020204" pitchFamily="34" charset="0"/>
                  <a:cs typeface="Arial" panose="020B0604020202020204" pitchFamily="34" charset="0"/>
                </a:rPr>
                <a:t> </a:t>
              </a:r>
              <a:r>
                <a:rPr lang="en-IN" sz="2800" dirty="0">
                  <a:cs typeface="Arial" panose="020B0604020202020204" pitchFamily="34" charset="0"/>
                </a:rPr>
                <a:t>abcdefghijklmnopqrstuvwxyz</a:t>
              </a:r>
              <a:endParaRPr lang="en-IN" sz="2800" dirty="0">
                <a:solidFill>
                  <a:schemeClr val="accent1">
                    <a:lumMod val="75000"/>
                  </a:schemeClr>
                </a:solidFill>
              </a:endParaRPr>
            </a:p>
            <a:p>
              <a:r>
                <a:rPr lang="en-IN" sz="2800" dirty="0">
                  <a:solidFill>
                    <a:schemeClr val="accent1">
                      <a:lumMod val="75000"/>
                    </a:schemeClr>
                  </a:solidFill>
                  <a:latin typeface="Verdana" panose="020B0604030504040204" pitchFamily="34" charset="0"/>
                  <a:ea typeface="Verdana" panose="020B0604030504040204" pitchFamily="34" charset="0"/>
                </a:rPr>
                <a:t>Verdana		</a:t>
              </a:r>
              <a:r>
                <a:rPr lang="en-IN" sz="2800" dirty="0">
                  <a:cs typeface="Arial" panose="020B0604020202020204" pitchFamily="34" charset="0"/>
                </a:rPr>
                <a:t> </a:t>
              </a:r>
              <a:r>
                <a:rPr lang="en-IN" sz="2800" dirty="0">
                  <a:latin typeface="Verdana" panose="020B0604030504040204" pitchFamily="34" charset="0"/>
                  <a:ea typeface="Verdana" panose="020B0604030504040204" pitchFamily="34" charset="0"/>
                  <a:cs typeface="Arial" panose="020B0604020202020204" pitchFamily="34" charset="0"/>
                </a:rPr>
                <a:t>abcdefghijklmnopqrstuvwxyz</a:t>
              </a:r>
              <a:endParaRPr lang="en-US" sz="2800" dirty="0">
                <a:latin typeface="Verdana" panose="020B0604030504040204" pitchFamily="34" charset="0"/>
                <a:ea typeface="Verdana" panose="020B0604030504040204" pitchFamily="34" charset="0"/>
              </a:endParaRPr>
            </a:p>
            <a:p>
              <a:r>
                <a:rPr lang="en-IN" sz="2800" dirty="0">
                  <a:solidFill>
                    <a:schemeClr val="accent1">
                      <a:lumMod val="75000"/>
                    </a:schemeClr>
                  </a:solidFill>
                  <a:latin typeface="Comic Sans MS" panose="030F0702030302020204" pitchFamily="66" charset="0"/>
                </a:rPr>
                <a:t>Comic Sans MS	</a:t>
              </a:r>
              <a:r>
                <a:rPr lang="en-IN" sz="2800" dirty="0">
                  <a:cs typeface="Arial" panose="020B0604020202020204" pitchFamily="34" charset="0"/>
                </a:rPr>
                <a:t> </a:t>
              </a:r>
              <a:r>
                <a:rPr lang="en-IN" sz="2800" dirty="0">
                  <a:latin typeface="Comic Sans MS" panose="030F0702030302020204" pitchFamily="66" charset="0"/>
                  <a:cs typeface="Arial" panose="020B0604020202020204" pitchFamily="34" charset="0"/>
                </a:rPr>
                <a:t>abcdefghijklmnopqrstuvwxyz</a:t>
              </a:r>
            </a:p>
            <a:p>
              <a:r>
                <a:rPr lang="en-IN" sz="2800" dirty="0">
                  <a:solidFill>
                    <a:schemeClr val="accent1">
                      <a:lumMod val="75000"/>
                    </a:schemeClr>
                  </a:solidFill>
                  <a:latin typeface="Comic Sans MS" panose="030F0702030302020204" pitchFamily="66" charset="0"/>
                  <a:cs typeface="Arial" panose="020B0604020202020204" pitchFamily="34" charset="0"/>
                </a:rPr>
                <a:t>Open Dyslexic     </a:t>
              </a:r>
              <a:r>
                <a:rPr lang="en-IN" sz="2400" dirty="0">
                  <a:effectLst/>
                  <a:latin typeface="OpenDyslexic" panose="00000500000000000000" pitchFamily="50" charset="0"/>
                  <a:ea typeface="Arial" panose="020B0604020202020204" pitchFamily="34" charset="0"/>
                </a:rPr>
                <a:t>abcdefghijklmnopqrstuvwxyz</a:t>
              </a:r>
              <a:endParaRPr lang="en-US" sz="1800" dirty="0">
                <a:effectLst/>
                <a:latin typeface="Arial" panose="020B0604020202020204" pitchFamily="34" charset="0"/>
                <a:ea typeface="Arial" panose="020B0604020202020204" pitchFamily="34" charset="0"/>
              </a:endParaRPr>
            </a:p>
            <a:p>
              <a:endParaRPr lang="en-IN" sz="2800" dirty="0">
                <a:solidFill>
                  <a:schemeClr val="accent1">
                    <a:lumMod val="75000"/>
                  </a:schemeClr>
                </a:solidFill>
                <a:latin typeface="Comic Sans MS" panose="030F0702030302020204" pitchFamily="66" charset="0"/>
              </a:endParaRPr>
            </a:p>
          </p:txBody>
        </p:sp>
        <p:pic>
          <p:nvPicPr>
            <p:cNvPr id="23" name="Picture 2" descr="Image result for accessible font and style">
              <a:extLst>
                <a:ext uri="{FF2B5EF4-FFF2-40B4-BE49-F238E27FC236}">
                  <a16:creationId xmlns:a16="http://schemas.microsoft.com/office/drawing/2014/main" id="{AD99793B-D793-6544-59BD-024FD39836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3542" y="1494780"/>
              <a:ext cx="2812851" cy="1906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F4104F4-F479-8202-2F75-AD3ED030E6C0}"/>
                </a:ext>
              </a:extLst>
            </p:cNvPr>
            <p:cNvPicPr>
              <a:picLocks noChangeAspect="1"/>
            </p:cNvPicPr>
            <p:nvPr/>
          </p:nvPicPr>
          <p:blipFill>
            <a:blip r:embed="rId5"/>
            <a:stretch>
              <a:fillRect/>
            </a:stretch>
          </p:blipFill>
          <p:spPr>
            <a:xfrm>
              <a:off x="183255" y="1677869"/>
              <a:ext cx="694628" cy="720676"/>
            </a:xfrm>
            <a:prstGeom prst="rect">
              <a:avLst/>
            </a:prstGeom>
          </p:spPr>
        </p:pic>
        <p:pic>
          <p:nvPicPr>
            <p:cNvPr id="25" name="Picture 24">
              <a:extLst>
                <a:ext uri="{FF2B5EF4-FFF2-40B4-BE49-F238E27FC236}">
                  <a16:creationId xmlns:a16="http://schemas.microsoft.com/office/drawing/2014/main" id="{145A34D1-52EA-4519-2A2E-53B250613B4F}"/>
                </a:ext>
              </a:extLst>
            </p:cNvPr>
            <p:cNvPicPr>
              <a:picLocks noChangeAspect="1"/>
            </p:cNvPicPr>
            <p:nvPr/>
          </p:nvPicPr>
          <p:blipFill>
            <a:blip r:embed="rId6"/>
            <a:stretch>
              <a:fillRect/>
            </a:stretch>
          </p:blipFill>
          <p:spPr>
            <a:xfrm>
              <a:off x="150412" y="2654463"/>
              <a:ext cx="738043" cy="685946"/>
            </a:xfrm>
            <a:prstGeom prst="rect">
              <a:avLst/>
            </a:prstGeom>
          </p:spPr>
        </p:pic>
        <p:sp>
          <p:nvSpPr>
            <p:cNvPr id="27" name="TextBox 26">
              <a:extLst>
                <a:ext uri="{FF2B5EF4-FFF2-40B4-BE49-F238E27FC236}">
                  <a16:creationId xmlns:a16="http://schemas.microsoft.com/office/drawing/2014/main" id="{E72B7D48-EB3C-AAFA-47FD-206B6EC5AFCD}"/>
                </a:ext>
              </a:extLst>
            </p:cNvPr>
            <p:cNvSpPr txBox="1"/>
            <p:nvPr/>
          </p:nvSpPr>
          <p:spPr>
            <a:xfrm>
              <a:off x="770022" y="2301861"/>
              <a:ext cx="2919662" cy="461665"/>
            </a:xfrm>
            <a:prstGeom prst="rect">
              <a:avLst/>
            </a:prstGeom>
            <a:noFill/>
          </p:spPr>
          <p:txBody>
            <a:bodyPr wrap="square">
              <a:spAutoFit/>
            </a:bodyPr>
            <a:lstStyle/>
            <a:p>
              <a:r>
                <a:rPr lang="en-IN" sz="24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Times New Roman</a:t>
              </a:r>
              <a:endParaRPr lang="en-US" sz="2400" dirty="0">
                <a:highlight>
                  <a:srgbClr val="FFFF00"/>
                </a:highligh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9994492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fontScale="90000"/>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What to do in Content for Adaptive Learning through Technology implementation</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4F9C68D-18DA-538E-9764-18F8C984FA24}"/>
              </a:ext>
            </a:extLst>
          </p:cNvPr>
          <p:cNvGrpSpPr/>
          <p:nvPr/>
        </p:nvGrpSpPr>
        <p:grpSpPr>
          <a:xfrm>
            <a:off x="151157" y="1475217"/>
            <a:ext cx="11784169" cy="5086004"/>
            <a:chOff x="151157" y="1475217"/>
            <a:chExt cx="12040843" cy="5290814"/>
          </a:xfrm>
        </p:grpSpPr>
        <p:pic>
          <p:nvPicPr>
            <p:cNvPr id="12" name="Picture 2" descr="Image result for alternative text for images">
              <a:extLst>
                <a:ext uri="{FF2B5EF4-FFF2-40B4-BE49-F238E27FC236}">
                  <a16:creationId xmlns:a16="http://schemas.microsoft.com/office/drawing/2014/main" id="{0AC957D4-1663-10F5-7316-1DD0F45C1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346" y="1559145"/>
              <a:ext cx="3571505" cy="229262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for Colour Contrast" descr="Different bad and good examples of Colour Contrast are displayed in the image" title="Image for Colour Contrast description">
              <a:extLst>
                <a:ext uri="{FF2B5EF4-FFF2-40B4-BE49-F238E27FC236}">
                  <a16:creationId xmlns:a16="http://schemas.microsoft.com/office/drawing/2014/main" id="{F5B71677-E66D-F149-8FFA-EFE6575AC190}"/>
                </a:ext>
              </a:extLst>
            </p:cNvPr>
            <p:cNvPicPr>
              <a:picLocks noChangeAspect="1"/>
            </p:cNvPicPr>
            <p:nvPr/>
          </p:nvPicPr>
          <p:blipFill>
            <a:blip r:embed="rId5"/>
            <a:stretch>
              <a:fillRect/>
            </a:stretch>
          </p:blipFill>
          <p:spPr>
            <a:xfrm>
              <a:off x="151157" y="1475217"/>
              <a:ext cx="7180086" cy="4717036"/>
            </a:xfrm>
            <a:prstGeom prst="rect">
              <a:avLst/>
            </a:prstGeom>
          </p:spPr>
        </p:pic>
        <p:sp>
          <p:nvSpPr>
            <p:cNvPr id="19" name="TextBox 18">
              <a:extLst>
                <a:ext uri="{FF2B5EF4-FFF2-40B4-BE49-F238E27FC236}">
                  <a16:creationId xmlns:a16="http://schemas.microsoft.com/office/drawing/2014/main" id="{44148E0D-9978-CF05-BF4F-325813C36176}"/>
                </a:ext>
              </a:extLst>
            </p:cNvPr>
            <p:cNvSpPr txBox="1"/>
            <p:nvPr/>
          </p:nvSpPr>
          <p:spPr>
            <a:xfrm>
              <a:off x="7283116" y="3825860"/>
              <a:ext cx="4700337" cy="830997"/>
            </a:xfrm>
            <a:prstGeom prst="rect">
              <a:avLst/>
            </a:prstGeom>
            <a:noFill/>
          </p:spPr>
          <p:txBody>
            <a:bodyPr wrap="square">
              <a:spAutoFit/>
            </a:bodyPr>
            <a:lstStyle/>
            <a:p>
              <a:r>
                <a:rPr lang="en-IN" sz="2400" b="1" dirty="0">
                  <a:cs typeface="Arial" panose="020B0604020202020204" pitchFamily="34" charset="0"/>
                </a:rPr>
                <a:t>Alternative Text for Images /</a:t>
              </a:r>
            </a:p>
            <a:p>
              <a:r>
                <a:rPr lang="en-IN" sz="2400" b="1" dirty="0">
                  <a:cs typeface="Arial" panose="020B0604020202020204" pitchFamily="34" charset="0"/>
                </a:rPr>
                <a:t>Captions</a:t>
              </a:r>
              <a:endParaRPr lang="en-US" sz="2400" b="1" dirty="0"/>
            </a:p>
          </p:txBody>
        </p:sp>
        <p:sp>
          <p:nvSpPr>
            <p:cNvPr id="21" name="TextBox 20">
              <a:extLst>
                <a:ext uri="{FF2B5EF4-FFF2-40B4-BE49-F238E27FC236}">
                  <a16:creationId xmlns:a16="http://schemas.microsoft.com/office/drawing/2014/main" id="{A9BFBC6A-17C0-A364-468B-17103D3AADF4}"/>
                </a:ext>
              </a:extLst>
            </p:cNvPr>
            <p:cNvSpPr txBox="1"/>
            <p:nvPr/>
          </p:nvSpPr>
          <p:spPr>
            <a:xfrm>
              <a:off x="272716" y="6063731"/>
              <a:ext cx="6395341" cy="480256"/>
            </a:xfrm>
            <a:prstGeom prst="rect">
              <a:avLst/>
            </a:prstGeom>
            <a:noFill/>
          </p:spPr>
          <p:txBody>
            <a:bodyPr wrap="square">
              <a:spAutoFit/>
            </a:bodyPr>
            <a:lstStyle/>
            <a:p>
              <a:pPr algn="r"/>
              <a:r>
                <a:rPr lang="en-IN" sz="2400" b="1" dirty="0">
                  <a:cs typeface="Arial" panose="020B0604020202020204" pitchFamily="34" charset="0"/>
                </a:rPr>
                <a:t>Text / Background Contrast Colours (Min 70%)</a:t>
              </a:r>
              <a:endParaRPr lang="en-US" sz="2400" b="1" dirty="0"/>
            </a:p>
          </p:txBody>
        </p:sp>
        <p:pic>
          <p:nvPicPr>
            <p:cNvPr id="4" name="Content Image 3" descr="Image of Screen Closed Captioning screenshot with Transcripts">
              <a:extLst>
                <a:ext uri="{FF2B5EF4-FFF2-40B4-BE49-F238E27FC236}">
                  <a16:creationId xmlns:a16="http://schemas.microsoft.com/office/drawing/2014/main" id="{C3296B00-D988-2F3B-1C91-1F701CFD9B1D}"/>
                </a:ext>
              </a:extLst>
            </p:cNvPr>
            <p:cNvPicPr>
              <a:picLocks noChangeAspect="1"/>
            </p:cNvPicPr>
            <p:nvPr/>
          </p:nvPicPr>
          <p:blipFill>
            <a:blip r:embed="rId6"/>
            <a:stretch>
              <a:fillRect/>
            </a:stretch>
          </p:blipFill>
          <p:spPr>
            <a:xfrm>
              <a:off x="8585218" y="4371870"/>
              <a:ext cx="3447792" cy="1996846"/>
            </a:xfrm>
            <a:prstGeom prst="rect">
              <a:avLst/>
            </a:prstGeom>
          </p:spPr>
        </p:pic>
        <p:sp>
          <p:nvSpPr>
            <p:cNvPr id="6" name="TextBox 5">
              <a:extLst>
                <a:ext uri="{FF2B5EF4-FFF2-40B4-BE49-F238E27FC236}">
                  <a16:creationId xmlns:a16="http://schemas.microsoft.com/office/drawing/2014/main" id="{E2B9BB3A-4B4E-67AC-BD5B-06067F76A2D7}"/>
                </a:ext>
              </a:extLst>
            </p:cNvPr>
            <p:cNvSpPr txBox="1"/>
            <p:nvPr/>
          </p:nvSpPr>
          <p:spPr>
            <a:xfrm>
              <a:off x="6721642" y="6304366"/>
              <a:ext cx="5470358" cy="461665"/>
            </a:xfrm>
            <a:prstGeom prst="rect">
              <a:avLst/>
            </a:prstGeom>
            <a:noFill/>
          </p:spPr>
          <p:txBody>
            <a:bodyPr wrap="square">
              <a:spAutoFit/>
            </a:bodyPr>
            <a:lstStyle/>
            <a:p>
              <a:r>
                <a:rPr lang="en-IN" sz="2400" b="1" dirty="0">
                  <a:cs typeface="Arial" panose="020B0604020202020204" pitchFamily="34" charset="0"/>
                </a:rPr>
                <a:t>YouTube Studio – Transcripts / CC Enable</a:t>
              </a:r>
              <a:endParaRPr lang="en-US" sz="2400" b="1" dirty="0"/>
            </a:p>
          </p:txBody>
        </p:sp>
      </p:grpSp>
    </p:spTree>
    <p:extLst>
      <p:ext uri="{BB962C8B-B14F-4D97-AF65-F5344CB8AC3E}">
        <p14:creationId xmlns:p14="http://schemas.microsoft.com/office/powerpoint/2010/main" val="17490176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79C3B60F-A930-0E56-C164-8C51A83BB2D7}"/>
              </a:ext>
            </a:extLst>
          </p:cNvPr>
          <p:cNvSpPr>
            <a:spLocks noGrp="1"/>
          </p:cNvSpPr>
          <p:nvPr>
            <p:ph type="title" idx="4294967295"/>
          </p:nvPr>
        </p:nvSpPr>
        <p:spPr>
          <a:xfrm>
            <a:off x="233081" y="992655"/>
            <a:ext cx="11618260" cy="513416"/>
          </a:xfrm>
          <a:solidFill>
            <a:srgbClr val="2F5597"/>
          </a:solidFill>
          <a:ln>
            <a:solidFill>
              <a:srgbClr val="2F5597"/>
            </a:solidFill>
          </a:ln>
        </p:spPr>
        <p:txBody>
          <a:bodyPr/>
          <a:lstStyle/>
          <a:p>
            <a:pPr algn="ctr" rtl="0" eaLnBrk="1" latinLnBrk="0" hangingPunct="1"/>
            <a:r>
              <a:rPr lang="en-US"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Types of Disabilities as per Rights of </a:t>
            </a:r>
            <a:r>
              <a:rPr lang="en-US" sz="2400" b="1" dirty="0">
                <a:solidFill>
                  <a:schemeClr val="bg1"/>
                </a:solidFill>
                <a:latin typeface="Calibri"/>
                <a:ea typeface="Calibri"/>
                <a:cs typeface="Calibri"/>
              </a:rPr>
              <a:t>Persons</a:t>
            </a:r>
            <a:r>
              <a:rPr lang="en-US" sz="24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with Disabilities Act 2016 – Country Context</a:t>
            </a:r>
            <a:endParaRPr lang="en-US" dirty="0">
              <a:effectLst/>
            </a:endParaRPr>
          </a:p>
        </p:txBody>
      </p:sp>
      <p:grpSp>
        <p:nvGrpSpPr>
          <p:cNvPr id="28" name="Group 27" descr="Collage image of 21 types of disabilities classified as per RPwD Act, 2016 India">
            <a:extLst>
              <a:ext uri="{FF2B5EF4-FFF2-40B4-BE49-F238E27FC236}">
                <a16:creationId xmlns:a16="http://schemas.microsoft.com/office/drawing/2014/main" id="{BE439CD9-15BE-179F-77E9-C38F20014573}"/>
              </a:ext>
            </a:extLst>
          </p:cNvPr>
          <p:cNvGrpSpPr/>
          <p:nvPr/>
        </p:nvGrpSpPr>
        <p:grpSpPr>
          <a:xfrm>
            <a:off x="202586" y="1628742"/>
            <a:ext cx="11845982" cy="4958596"/>
            <a:chOff x="202586" y="1628742"/>
            <a:chExt cx="11845982" cy="4958596"/>
          </a:xfrm>
        </p:grpSpPr>
        <p:pic>
          <p:nvPicPr>
            <p:cNvPr id="5" name="Picture 4">
              <a:extLst>
                <a:ext uri="{FF2B5EF4-FFF2-40B4-BE49-F238E27FC236}">
                  <a16:creationId xmlns:a16="http://schemas.microsoft.com/office/drawing/2014/main" id="{26A38F99-144A-FBC6-B6A2-2DC00470E56D}"/>
                </a:ext>
              </a:extLst>
            </p:cNvPr>
            <p:cNvPicPr>
              <a:picLocks noChangeAspect="1"/>
            </p:cNvPicPr>
            <p:nvPr/>
          </p:nvPicPr>
          <p:blipFill>
            <a:blip r:embed="rId3"/>
            <a:stretch>
              <a:fillRect/>
            </a:stretch>
          </p:blipFill>
          <p:spPr>
            <a:xfrm>
              <a:off x="241599" y="1658485"/>
              <a:ext cx="3183157" cy="1415226"/>
            </a:xfrm>
            <a:prstGeom prst="rect">
              <a:avLst/>
            </a:prstGeom>
          </p:spPr>
        </p:pic>
        <p:pic>
          <p:nvPicPr>
            <p:cNvPr id="7" name="Picture 6">
              <a:extLst>
                <a:ext uri="{FF2B5EF4-FFF2-40B4-BE49-F238E27FC236}">
                  <a16:creationId xmlns:a16="http://schemas.microsoft.com/office/drawing/2014/main" id="{1AAADB12-4C61-742E-BD7E-930942192BDB}"/>
                </a:ext>
              </a:extLst>
            </p:cNvPr>
            <p:cNvPicPr>
              <a:picLocks noChangeAspect="1"/>
            </p:cNvPicPr>
            <p:nvPr/>
          </p:nvPicPr>
          <p:blipFill>
            <a:blip r:embed="rId4"/>
            <a:stretch>
              <a:fillRect/>
            </a:stretch>
          </p:blipFill>
          <p:spPr>
            <a:xfrm>
              <a:off x="3588588" y="1653722"/>
              <a:ext cx="1523205" cy="1438334"/>
            </a:xfrm>
            <a:prstGeom prst="rect">
              <a:avLst/>
            </a:prstGeom>
          </p:spPr>
        </p:pic>
        <p:pic>
          <p:nvPicPr>
            <p:cNvPr id="8" name="Picture 7">
              <a:extLst>
                <a:ext uri="{FF2B5EF4-FFF2-40B4-BE49-F238E27FC236}">
                  <a16:creationId xmlns:a16="http://schemas.microsoft.com/office/drawing/2014/main" id="{053DF140-1C7E-452D-E2B9-7169B40C4EBF}"/>
                </a:ext>
              </a:extLst>
            </p:cNvPr>
            <p:cNvPicPr>
              <a:picLocks noChangeAspect="1"/>
            </p:cNvPicPr>
            <p:nvPr/>
          </p:nvPicPr>
          <p:blipFill>
            <a:blip r:embed="rId5"/>
            <a:stretch>
              <a:fillRect/>
            </a:stretch>
          </p:blipFill>
          <p:spPr>
            <a:xfrm>
              <a:off x="215075" y="3411712"/>
              <a:ext cx="1473662" cy="1412982"/>
            </a:xfrm>
            <a:prstGeom prst="rect">
              <a:avLst/>
            </a:prstGeom>
          </p:spPr>
        </p:pic>
        <p:pic>
          <p:nvPicPr>
            <p:cNvPr id="10" name="Picture 9">
              <a:extLst>
                <a:ext uri="{FF2B5EF4-FFF2-40B4-BE49-F238E27FC236}">
                  <a16:creationId xmlns:a16="http://schemas.microsoft.com/office/drawing/2014/main" id="{E79D2289-C460-CB0E-2E06-E7301EDF8E9D}"/>
                </a:ext>
              </a:extLst>
            </p:cNvPr>
            <p:cNvPicPr>
              <a:picLocks noChangeAspect="1"/>
            </p:cNvPicPr>
            <p:nvPr/>
          </p:nvPicPr>
          <p:blipFill>
            <a:blip r:embed="rId6"/>
            <a:stretch>
              <a:fillRect/>
            </a:stretch>
          </p:blipFill>
          <p:spPr>
            <a:xfrm>
              <a:off x="1846367" y="3403983"/>
              <a:ext cx="1509903" cy="1447363"/>
            </a:xfrm>
            <a:prstGeom prst="rect">
              <a:avLst/>
            </a:prstGeom>
          </p:spPr>
        </p:pic>
        <p:pic>
          <p:nvPicPr>
            <p:cNvPr id="11" name="Picture 10">
              <a:extLst>
                <a:ext uri="{FF2B5EF4-FFF2-40B4-BE49-F238E27FC236}">
                  <a16:creationId xmlns:a16="http://schemas.microsoft.com/office/drawing/2014/main" id="{83CE1F9F-7703-DE0E-537B-96751707310F}"/>
                </a:ext>
              </a:extLst>
            </p:cNvPr>
            <p:cNvPicPr>
              <a:picLocks noChangeAspect="1"/>
            </p:cNvPicPr>
            <p:nvPr/>
          </p:nvPicPr>
          <p:blipFill>
            <a:blip r:embed="rId7"/>
            <a:stretch>
              <a:fillRect/>
            </a:stretch>
          </p:blipFill>
          <p:spPr>
            <a:xfrm>
              <a:off x="3522854" y="3403984"/>
              <a:ext cx="1522166" cy="1446281"/>
            </a:xfrm>
            <a:prstGeom prst="rect">
              <a:avLst/>
            </a:prstGeom>
          </p:spPr>
        </p:pic>
        <p:pic>
          <p:nvPicPr>
            <p:cNvPr id="13" name="Picture 12">
              <a:extLst>
                <a:ext uri="{FF2B5EF4-FFF2-40B4-BE49-F238E27FC236}">
                  <a16:creationId xmlns:a16="http://schemas.microsoft.com/office/drawing/2014/main" id="{749D8921-BF98-3EBF-B5A0-659AA4C1FC01}"/>
                </a:ext>
              </a:extLst>
            </p:cNvPr>
            <p:cNvPicPr>
              <a:picLocks noChangeAspect="1"/>
            </p:cNvPicPr>
            <p:nvPr/>
          </p:nvPicPr>
          <p:blipFill>
            <a:blip r:embed="rId8"/>
            <a:stretch>
              <a:fillRect/>
            </a:stretch>
          </p:blipFill>
          <p:spPr>
            <a:xfrm>
              <a:off x="6935642" y="1650758"/>
              <a:ext cx="1502068" cy="1426071"/>
            </a:xfrm>
            <a:prstGeom prst="rect">
              <a:avLst/>
            </a:prstGeom>
          </p:spPr>
        </p:pic>
        <p:pic>
          <p:nvPicPr>
            <p:cNvPr id="14" name="Picture 13">
              <a:extLst>
                <a:ext uri="{FF2B5EF4-FFF2-40B4-BE49-F238E27FC236}">
                  <a16:creationId xmlns:a16="http://schemas.microsoft.com/office/drawing/2014/main" id="{10BE2FF6-4F1F-2755-289C-4F2D433CF3C2}"/>
                </a:ext>
              </a:extLst>
            </p:cNvPr>
            <p:cNvPicPr>
              <a:picLocks noChangeAspect="1"/>
            </p:cNvPicPr>
            <p:nvPr/>
          </p:nvPicPr>
          <p:blipFill>
            <a:blip r:embed="rId9"/>
            <a:stretch>
              <a:fillRect/>
            </a:stretch>
          </p:blipFill>
          <p:spPr>
            <a:xfrm>
              <a:off x="8484650" y="5164207"/>
              <a:ext cx="1465487" cy="1409122"/>
            </a:xfrm>
            <a:prstGeom prst="rect">
              <a:avLst/>
            </a:prstGeom>
          </p:spPr>
        </p:pic>
        <p:pic>
          <p:nvPicPr>
            <p:cNvPr id="15" name="Picture 14">
              <a:extLst>
                <a:ext uri="{FF2B5EF4-FFF2-40B4-BE49-F238E27FC236}">
                  <a16:creationId xmlns:a16="http://schemas.microsoft.com/office/drawing/2014/main" id="{C13BB437-E385-CDA0-95B3-37D8F8A2881C}"/>
                </a:ext>
              </a:extLst>
            </p:cNvPr>
            <p:cNvPicPr>
              <a:picLocks noChangeAspect="1"/>
            </p:cNvPicPr>
            <p:nvPr/>
          </p:nvPicPr>
          <p:blipFill>
            <a:blip r:embed="rId10"/>
            <a:stretch>
              <a:fillRect/>
            </a:stretch>
          </p:blipFill>
          <p:spPr>
            <a:xfrm>
              <a:off x="8570210" y="1648959"/>
              <a:ext cx="1482795" cy="1412810"/>
            </a:xfrm>
            <a:prstGeom prst="rect">
              <a:avLst/>
            </a:prstGeom>
          </p:spPr>
        </p:pic>
        <p:pic>
          <p:nvPicPr>
            <p:cNvPr id="16" name="Picture 15">
              <a:extLst>
                <a:ext uri="{FF2B5EF4-FFF2-40B4-BE49-F238E27FC236}">
                  <a16:creationId xmlns:a16="http://schemas.microsoft.com/office/drawing/2014/main" id="{852948BE-67D5-1080-F533-1B458F7A9EDB}"/>
                </a:ext>
              </a:extLst>
            </p:cNvPr>
            <p:cNvPicPr>
              <a:picLocks noChangeAspect="1"/>
            </p:cNvPicPr>
            <p:nvPr/>
          </p:nvPicPr>
          <p:blipFill>
            <a:blip r:embed="rId11"/>
            <a:stretch>
              <a:fillRect/>
            </a:stretch>
          </p:blipFill>
          <p:spPr>
            <a:xfrm>
              <a:off x="5185686" y="3401021"/>
              <a:ext cx="1546145" cy="1477121"/>
            </a:xfrm>
            <a:prstGeom prst="rect">
              <a:avLst/>
            </a:prstGeom>
          </p:spPr>
        </p:pic>
        <p:pic>
          <p:nvPicPr>
            <p:cNvPr id="17" name="Picture 16">
              <a:extLst>
                <a:ext uri="{FF2B5EF4-FFF2-40B4-BE49-F238E27FC236}">
                  <a16:creationId xmlns:a16="http://schemas.microsoft.com/office/drawing/2014/main" id="{E077D3BB-66D1-FE88-1207-D5726C747E49}"/>
                </a:ext>
              </a:extLst>
            </p:cNvPr>
            <p:cNvPicPr>
              <a:picLocks noChangeAspect="1"/>
            </p:cNvPicPr>
            <p:nvPr/>
          </p:nvPicPr>
          <p:blipFill>
            <a:blip r:embed="rId12"/>
            <a:stretch>
              <a:fillRect/>
            </a:stretch>
          </p:blipFill>
          <p:spPr>
            <a:xfrm>
              <a:off x="6866943" y="3396258"/>
              <a:ext cx="1539513" cy="1466637"/>
            </a:xfrm>
            <a:prstGeom prst="rect">
              <a:avLst/>
            </a:prstGeom>
          </p:spPr>
        </p:pic>
        <p:pic>
          <p:nvPicPr>
            <p:cNvPr id="18" name="Picture 17">
              <a:extLst>
                <a:ext uri="{FF2B5EF4-FFF2-40B4-BE49-F238E27FC236}">
                  <a16:creationId xmlns:a16="http://schemas.microsoft.com/office/drawing/2014/main" id="{7C448A1C-C92A-6CC1-B2FC-EC94F5020455}"/>
                </a:ext>
              </a:extLst>
            </p:cNvPr>
            <p:cNvPicPr>
              <a:picLocks noChangeAspect="1"/>
            </p:cNvPicPr>
            <p:nvPr/>
          </p:nvPicPr>
          <p:blipFill>
            <a:blip r:embed="rId13"/>
            <a:stretch>
              <a:fillRect/>
            </a:stretch>
          </p:blipFill>
          <p:spPr>
            <a:xfrm>
              <a:off x="6837274" y="5158596"/>
              <a:ext cx="1508859" cy="1428742"/>
            </a:xfrm>
            <a:prstGeom prst="rect">
              <a:avLst/>
            </a:prstGeom>
          </p:spPr>
        </p:pic>
        <p:pic>
          <p:nvPicPr>
            <p:cNvPr id="19" name="Picture 18">
              <a:extLst>
                <a:ext uri="{FF2B5EF4-FFF2-40B4-BE49-F238E27FC236}">
                  <a16:creationId xmlns:a16="http://schemas.microsoft.com/office/drawing/2014/main" id="{921404E0-557F-D1DD-4D0C-48905A6286D9}"/>
                </a:ext>
              </a:extLst>
            </p:cNvPr>
            <p:cNvPicPr>
              <a:picLocks noChangeAspect="1"/>
            </p:cNvPicPr>
            <p:nvPr/>
          </p:nvPicPr>
          <p:blipFill>
            <a:blip r:embed="rId14"/>
            <a:stretch>
              <a:fillRect/>
            </a:stretch>
          </p:blipFill>
          <p:spPr>
            <a:xfrm>
              <a:off x="202586" y="5115453"/>
              <a:ext cx="1469574" cy="1391544"/>
            </a:xfrm>
            <a:prstGeom prst="rect">
              <a:avLst/>
            </a:prstGeom>
          </p:spPr>
        </p:pic>
        <p:pic>
          <p:nvPicPr>
            <p:cNvPr id="20" name="Picture 19">
              <a:extLst>
                <a:ext uri="{FF2B5EF4-FFF2-40B4-BE49-F238E27FC236}">
                  <a16:creationId xmlns:a16="http://schemas.microsoft.com/office/drawing/2014/main" id="{92F0ED53-1F38-C5DD-1CFA-AB493D94A6FF}"/>
                </a:ext>
              </a:extLst>
            </p:cNvPr>
            <p:cNvPicPr>
              <a:picLocks noChangeAspect="1"/>
            </p:cNvPicPr>
            <p:nvPr/>
          </p:nvPicPr>
          <p:blipFill>
            <a:blip r:embed="rId15"/>
            <a:stretch>
              <a:fillRect/>
            </a:stretch>
          </p:blipFill>
          <p:spPr>
            <a:xfrm>
              <a:off x="8540150" y="3372294"/>
              <a:ext cx="1524979" cy="1461439"/>
            </a:xfrm>
            <a:prstGeom prst="rect">
              <a:avLst/>
            </a:prstGeom>
          </p:spPr>
        </p:pic>
        <p:pic>
          <p:nvPicPr>
            <p:cNvPr id="21" name="Picture 20">
              <a:extLst>
                <a:ext uri="{FF2B5EF4-FFF2-40B4-BE49-F238E27FC236}">
                  <a16:creationId xmlns:a16="http://schemas.microsoft.com/office/drawing/2014/main" id="{B8AF7F93-DF0C-4181-8790-380A011557A3}"/>
                </a:ext>
              </a:extLst>
            </p:cNvPr>
            <p:cNvPicPr>
              <a:picLocks noChangeAspect="1"/>
            </p:cNvPicPr>
            <p:nvPr/>
          </p:nvPicPr>
          <p:blipFill>
            <a:blip r:embed="rId16"/>
            <a:stretch>
              <a:fillRect/>
            </a:stretch>
          </p:blipFill>
          <p:spPr>
            <a:xfrm>
              <a:off x="5292167" y="1678797"/>
              <a:ext cx="1505644" cy="1416815"/>
            </a:xfrm>
            <a:prstGeom prst="rect">
              <a:avLst/>
            </a:prstGeom>
          </p:spPr>
        </p:pic>
        <p:pic>
          <p:nvPicPr>
            <p:cNvPr id="22" name="Picture 21">
              <a:extLst>
                <a:ext uri="{FF2B5EF4-FFF2-40B4-BE49-F238E27FC236}">
                  <a16:creationId xmlns:a16="http://schemas.microsoft.com/office/drawing/2014/main" id="{2BFB479F-CC12-ADDB-85D0-B8399FCF9E28}"/>
                </a:ext>
              </a:extLst>
            </p:cNvPr>
            <p:cNvPicPr>
              <a:picLocks noChangeAspect="1"/>
            </p:cNvPicPr>
            <p:nvPr/>
          </p:nvPicPr>
          <p:blipFill>
            <a:blip r:embed="rId17"/>
            <a:stretch>
              <a:fillRect/>
            </a:stretch>
          </p:blipFill>
          <p:spPr>
            <a:xfrm>
              <a:off x="1863304" y="5108775"/>
              <a:ext cx="1486551" cy="1395537"/>
            </a:xfrm>
            <a:prstGeom prst="rect">
              <a:avLst/>
            </a:prstGeom>
          </p:spPr>
        </p:pic>
        <p:pic>
          <p:nvPicPr>
            <p:cNvPr id="23" name="Picture 22">
              <a:extLst>
                <a:ext uri="{FF2B5EF4-FFF2-40B4-BE49-F238E27FC236}">
                  <a16:creationId xmlns:a16="http://schemas.microsoft.com/office/drawing/2014/main" id="{33684352-F812-90C6-5339-999BE7090198}"/>
                </a:ext>
              </a:extLst>
            </p:cNvPr>
            <p:cNvPicPr>
              <a:picLocks noChangeAspect="1"/>
            </p:cNvPicPr>
            <p:nvPr/>
          </p:nvPicPr>
          <p:blipFill>
            <a:blip r:embed="rId18"/>
            <a:stretch>
              <a:fillRect/>
            </a:stretch>
          </p:blipFill>
          <p:spPr>
            <a:xfrm>
              <a:off x="3519577" y="5145946"/>
              <a:ext cx="1539784" cy="1392468"/>
            </a:xfrm>
            <a:prstGeom prst="rect">
              <a:avLst/>
            </a:prstGeom>
          </p:spPr>
        </p:pic>
        <p:pic>
          <p:nvPicPr>
            <p:cNvPr id="24" name="Picture 23">
              <a:extLst>
                <a:ext uri="{FF2B5EF4-FFF2-40B4-BE49-F238E27FC236}">
                  <a16:creationId xmlns:a16="http://schemas.microsoft.com/office/drawing/2014/main" id="{0F5407BB-14E1-63CD-64D4-8507D01EB761}"/>
                </a:ext>
              </a:extLst>
            </p:cNvPr>
            <p:cNvPicPr>
              <a:picLocks noChangeAspect="1"/>
            </p:cNvPicPr>
            <p:nvPr/>
          </p:nvPicPr>
          <p:blipFill>
            <a:blip r:embed="rId19"/>
            <a:stretch>
              <a:fillRect/>
            </a:stretch>
          </p:blipFill>
          <p:spPr>
            <a:xfrm>
              <a:off x="5213633" y="5145496"/>
              <a:ext cx="1425436" cy="1358553"/>
            </a:xfrm>
            <a:prstGeom prst="rect">
              <a:avLst/>
            </a:prstGeom>
          </p:spPr>
        </p:pic>
        <p:pic>
          <p:nvPicPr>
            <p:cNvPr id="25" name="Picture 24">
              <a:extLst>
                <a:ext uri="{FF2B5EF4-FFF2-40B4-BE49-F238E27FC236}">
                  <a16:creationId xmlns:a16="http://schemas.microsoft.com/office/drawing/2014/main" id="{FF663AE3-00D6-5812-33F7-80CEB738AB0B}"/>
                </a:ext>
              </a:extLst>
            </p:cNvPr>
            <p:cNvPicPr>
              <a:picLocks noChangeAspect="1"/>
            </p:cNvPicPr>
            <p:nvPr/>
          </p:nvPicPr>
          <p:blipFill>
            <a:blip r:embed="rId20"/>
            <a:stretch>
              <a:fillRect/>
            </a:stretch>
          </p:blipFill>
          <p:spPr>
            <a:xfrm>
              <a:off x="10230927" y="3348078"/>
              <a:ext cx="1604515" cy="1519067"/>
            </a:xfrm>
            <a:prstGeom prst="rect">
              <a:avLst/>
            </a:prstGeom>
          </p:spPr>
        </p:pic>
        <p:pic>
          <p:nvPicPr>
            <p:cNvPr id="26" name="Picture 25">
              <a:extLst>
                <a:ext uri="{FF2B5EF4-FFF2-40B4-BE49-F238E27FC236}">
                  <a16:creationId xmlns:a16="http://schemas.microsoft.com/office/drawing/2014/main" id="{86B233C2-CB35-17B9-B00E-182E0ED4F7E6}"/>
                </a:ext>
              </a:extLst>
            </p:cNvPr>
            <p:cNvPicPr>
              <a:picLocks noChangeAspect="1"/>
            </p:cNvPicPr>
            <p:nvPr/>
          </p:nvPicPr>
          <p:blipFill>
            <a:blip r:embed="rId21"/>
            <a:stretch>
              <a:fillRect/>
            </a:stretch>
          </p:blipFill>
          <p:spPr>
            <a:xfrm>
              <a:off x="10169958" y="1628742"/>
              <a:ext cx="1735171" cy="1633102"/>
            </a:xfrm>
            <a:prstGeom prst="rect">
              <a:avLst/>
            </a:prstGeom>
          </p:spPr>
        </p:pic>
        <p:pic>
          <p:nvPicPr>
            <p:cNvPr id="27" name="Picture 26">
              <a:extLst>
                <a:ext uri="{FF2B5EF4-FFF2-40B4-BE49-F238E27FC236}">
                  <a16:creationId xmlns:a16="http://schemas.microsoft.com/office/drawing/2014/main" id="{BF4BF69F-9503-EEA1-1C0A-FA896E0E0C67}"/>
                </a:ext>
              </a:extLst>
            </p:cNvPr>
            <p:cNvPicPr>
              <a:picLocks noChangeAspect="1"/>
            </p:cNvPicPr>
            <p:nvPr/>
          </p:nvPicPr>
          <p:blipFill>
            <a:blip r:embed="rId22"/>
            <a:stretch>
              <a:fillRect/>
            </a:stretch>
          </p:blipFill>
          <p:spPr>
            <a:xfrm>
              <a:off x="10093431" y="5170552"/>
              <a:ext cx="1955137" cy="1373684"/>
            </a:xfrm>
            <a:prstGeom prst="rect">
              <a:avLst/>
            </a:prstGeom>
          </p:spPr>
        </p:pic>
      </p:grpSp>
      <p:pic>
        <p:nvPicPr>
          <p:cNvPr id="3" name="Picture 4" descr="National Council of Educational Research and Training - Wikipedia">
            <a:extLst>
              <a:ext uri="{FF2B5EF4-FFF2-40B4-BE49-F238E27FC236}">
                <a16:creationId xmlns:a16="http://schemas.microsoft.com/office/drawing/2014/main" id="{0CD74857-6A67-4806-E280-EBAA9A6241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134165" y="17922"/>
            <a:ext cx="625478" cy="85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4485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What to do next for Adaptive Learning through Technology implementation?</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B07594D-227D-B4EA-C221-22CD829ABD40}"/>
              </a:ext>
            </a:extLst>
          </p:cNvPr>
          <p:cNvGrpSpPr/>
          <p:nvPr/>
        </p:nvGrpSpPr>
        <p:grpSpPr>
          <a:xfrm>
            <a:off x="343285" y="1578979"/>
            <a:ext cx="11624126" cy="5262979"/>
            <a:chOff x="343285" y="1578979"/>
            <a:chExt cx="11624126" cy="5262979"/>
          </a:xfrm>
        </p:grpSpPr>
        <p:pic>
          <p:nvPicPr>
            <p:cNvPr id="4" name="Picture 3">
              <a:extLst>
                <a:ext uri="{FF2B5EF4-FFF2-40B4-BE49-F238E27FC236}">
                  <a16:creationId xmlns:a16="http://schemas.microsoft.com/office/drawing/2014/main" id="{5B164397-7C16-2374-1825-86A7440FFE22}"/>
                </a:ext>
              </a:extLst>
            </p:cNvPr>
            <p:cNvPicPr>
              <a:picLocks noChangeAspect="1"/>
            </p:cNvPicPr>
            <p:nvPr/>
          </p:nvPicPr>
          <p:blipFill>
            <a:blip r:embed="rId4"/>
            <a:stretch>
              <a:fillRect/>
            </a:stretch>
          </p:blipFill>
          <p:spPr>
            <a:xfrm>
              <a:off x="343285" y="1757539"/>
              <a:ext cx="4960837" cy="4402630"/>
            </a:xfrm>
            <a:prstGeom prst="rect">
              <a:avLst/>
            </a:prstGeom>
          </p:spPr>
        </p:pic>
        <p:sp>
          <p:nvSpPr>
            <p:cNvPr id="6" name="TextBox 5">
              <a:extLst>
                <a:ext uri="{FF2B5EF4-FFF2-40B4-BE49-F238E27FC236}">
                  <a16:creationId xmlns:a16="http://schemas.microsoft.com/office/drawing/2014/main" id="{B047E48E-EB7B-89C9-9811-338D108902A3}"/>
                </a:ext>
              </a:extLst>
            </p:cNvPr>
            <p:cNvSpPr txBox="1"/>
            <p:nvPr/>
          </p:nvSpPr>
          <p:spPr>
            <a:xfrm>
              <a:off x="5518485" y="1578979"/>
              <a:ext cx="6448926" cy="5262979"/>
            </a:xfrm>
            <a:prstGeom prst="rect">
              <a:avLst/>
            </a:prstGeom>
            <a:noFill/>
          </p:spPr>
          <p:txBody>
            <a:bodyPr wrap="square">
              <a:spAutoFit/>
            </a:bodyPr>
            <a:lstStyle/>
            <a:p>
              <a:pPr marL="457200" indent="-457200">
                <a:buFont typeface="+mj-lt"/>
                <a:buAutoNum type="arabicPeriod"/>
              </a:pPr>
              <a:r>
                <a:rPr lang="en-US" sz="2400" b="1" i="0" dirty="0">
                  <a:solidFill>
                    <a:schemeClr val="accent1">
                      <a:lumMod val="75000"/>
                    </a:schemeClr>
                  </a:solidFill>
                  <a:effectLst/>
                </a:rPr>
                <a:t>Explore new digital techniques</a:t>
              </a:r>
              <a:r>
                <a:rPr lang="en-US" sz="2400" i="0" dirty="0">
                  <a:solidFill>
                    <a:schemeClr val="accent1">
                      <a:lumMod val="75000"/>
                    </a:schemeClr>
                  </a:solidFill>
                  <a:effectLst/>
                </a:rPr>
                <a:t> </a:t>
              </a:r>
              <a:r>
                <a:rPr lang="en-US" sz="2400" i="0" dirty="0">
                  <a:solidFill>
                    <a:srgbClr val="212121"/>
                  </a:solidFill>
                  <a:effectLst/>
                </a:rPr>
                <a:t>as a chance for you to learn, not just your students</a:t>
              </a:r>
            </a:p>
            <a:p>
              <a:pPr marL="457200" indent="-457200">
                <a:buFont typeface="+mj-lt"/>
                <a:buAutoNum type="arabicPeriod"/>
              </a:pPr>
              <a:r>
                <a:rPr lang="en-US" sz="2400" b="1" dirty="0">
                  <a:solidFill>
                    <a:schemeClr val="accent1">
                      <a:lumMod val="75000"/>
                    </a:schemeClr>
                  </a:solidFill>
                </a:rPr>
                <a:t>Challenge yourselves </a:t>
              </a:r>
              <a:r>
                <a:rPr lang="en-US" sz="2400" dirty="0">
                  <a:solidFill>
                    <a:srgbClr val="212121"/>
                  </a:solidFill>
                </a:rPr>
                <a:t>to learn and try new Digital tools and software</a:t>
              </a:r>
            </a:p>
            <a:p>
              <a:pPr marL="457200" indent="-457200">
                <a:buFont typeface="+mj-lt"/>
                <a:buAutoNum type="arabicPeriod"/>
              </a:pPr>
              <a:r>
                <a:rPr lang="en-US" sz="2400" dirty="0">
                  <a:solidFill>
                    <a:srgbClr val="212121"/>
                  </a:solidFill>
                </a:rPr>
                <a:t>Become more </a:t>
              </a:r>
              <a:r>
                <a:rPr lang="en-US" sz="2400" b="1" dirty="0">
                  <a:solidFill>
                    <a:schemeClr val="accent1">
                      <a:lumMod val="75000"/>
                    </a:schemeClr>
                  </a:solidFill>
                </a:rPr>
                <a:t>Technically Savvy</a:t>
              </a:r>
            </a:p>
            <a:p>
              <a:pPr marL="457200" indent="-457200">
                <a:buFont typeface="+mj-lt"/>
                <a:buAutoNum type="arabicPeriod"/>
              </a:pPr>
              <a:endParaRPr lang="en-US" sz="2400" b="1" dirty="0">
                <a:solidFill>
                  <a:srgbClr val="212121"/>
                </a:solidFill>
              </a:endParaRPr>
            </a:p>
            <a:p>
              <a:pPr marL="457200" indent="-457200">
                <a:buFont typeface="+mj-lt"/>
                <a:buAutoNum type="arabicPeriod"/>
              </a:pPr>
              <a:endParaRPr lang="en-US" sz="2400" b="1" dirty="0">
                <a:solidFill>
                  <a:srgbClr val="212121"/>
                </a:solidFill>
              </a:endParaRPr>
            </a:p>
            <a:p>
              <a:pPr marL="457200" indent="-457200">
                <a:buFont typeface="+mj-lt"/>
                <a:buAutoNum type="arabicPeriod"/>
              </a:pPr>
              <a:endParaRPr lang="en-US" sz="2400" b="1" dirty="0">
                <a:solidFill>
                  <a:srgbClr val="212121"/>
                </a:solidFill>
              </a:endParaRPr>
            </a:p>
            <a:p>
              <a:r>
                <a:rPr lang="en-US" sz="2400" b="1" dirty="0">
                  <a:solidFill>
                    <a:schemeClr val="accent1">
                      <a:lumMod val="75000"/>
                    </a:schemeClr>
                  </a:solidFill>
                </a:rPr>
                <a:t>           </a:t>
              </a:r>
              <a:r>
                <a:rPr lang="en-US" sz="2400" b="1" dirty="0"/>
                <a:t>YouTube  Chat GPT  Bard         Bing</a:t>
              </a:r>
            </a:p>
            <a:p>
              <a:pPr marL="457200" indent="-457200">
                <a:buFont typeface="+mj-lt"/>
                <a:buAutoNum type="arabicPeriod"/>
              </a:pPr>
              <a:r>
                <a:rPr lang="en-US" sz="2400" b="1" dirty="0">
                  <a:solidFill>
                    <a:schemeClr val="accent1">
                      <a:lumMod val="75000"/>
                    </a:schemeClr>
                  </a:solidFill>
                </a:rPr>
                <a:t>Step back and Observe </a:t>
              </a:r>
              <a:r>
                <a:rPr lang="en-US" sz="2400" dirty="0">
                  <a:solidFill>
                    <a:srgbClr val="212121"/>
                  </a:solidFill>
                </a:rPr>
                <a:t>if they know better</a:t>
              </a:r>
            </a:p>
            <a:p>
              <a:pPr marL="457200" indent="-457200">
                <a:buFont typeface="+mj-lt"/>
                <a:buAutoNum type="arabicPeriod"/>
              </a:pPr>
              <a:r>
                <a:rPr lang="en-US" sz="2400" dirty="0">
                  <a:solidFill>
                    <a:srgbClr val="212121"/>
                  </a:solidFill>
                </a:rPr>
                <a:t>Not only teach Digital Skills! </a:t>
              </a:r>
              <a:r>
                <a:rPr lang="en-US" sz="2400" b="1" dirty="0">
                  <a:solidFill>
                    <a:schemeClr val="accent1">
                      <a:lumMod val="75000"/>
                    </a:schemeClr>
                  </a:solidFill>
                </a:rPr>
                <a:t>Engage</a:t>
              </a:r>
              <a:r>
                <a:rPr lang="en-US" sz="2400" b="1" dirty="0">
                  <a:solidFill>
                    <a:srgbClr val="212121"/>
                  </a:solidFill>
                </a:rPr>
                <a:t>!!!</a:t>
              </a:r>
            </a:p>
            <a:p>
              <a:pPr marL="457200" indent="-457200">
                <a:buFont typeface="+mj-lt"/>
                <a:buAutoNum type="arabicPeriod"/>
              </a:pPr>
              <a:r>
                <a:rPr lang="en-US" sz="2400" dirty="0">
                  <a:solidFill>
                    <a:srgbClr val="212121"/>
                  </a:solidFill>
                </a:rPr>
                <a:t>Not only Students, </a:t>
              </a:r>
              <a:r>
                <a:rPr lang="en-US" sz="2400" b="1" dirty="0">
                  <a:solidFill>
                    <a:schemeClr val="accent1">
                      <a:lumMod val="75000"/>
                    </a:schemeClr>
                  </a:solidFill>
                </a:rPr>
                <a:t>Exchange with Other Stakeholders</a:t>
              </a:r>
              <a:r>
                <a:rPr lang="en-US" sz="2400" b="1" dirty="0">
                  <a:solidFill>
                    <a:srgbClr val="212121"/>
                  </a:solidFill>
                </a:rPr>
                <a:t>!!!</a:t>
              </a:r>
            </a:p>
            <a:p>
              <a:pPr marL="457200" indent="-457200">
                <a:buFont typeface="+mj-lt"/>
                <a:buAutoNum type="arabicPeriod"/>
              </a:pPr>
              <a:r>
                <a:rPr lang="en-US" sz="2400" b="1" dirty="0">
                  <a:solidFill>
                    <a:schemeClr val="accent1">
                      <a:lumMod val="75000"/>
                    </a:schemeClr>
                  </a:solidFill>
                </a:rPr>
                <a:t>Share </a:t>
              </a:r>
              <a:r>
                <a:rPr lang="en-US" sz="2400" dirty="0">
                  <a:solidFill>
                    <a:srgbClr val="212121"/>
                  </a:solidFill>
                </a:rPr>
                <a:t>the work in  DIKSHA and other Platforms</a:t>
              </a:r>
              <a:endParaRPr lang="en-US" sz="2400" dirty="0"/>
            </a:p>
          </p:txBody>
        </p:sp>
      </p:grpSp>
      <p:pic>
        <p:nvPicPr>
          <p:cNvPr id="7" name="Picture 6">
            <a:extLst>
              <a:ext uri="{FF2B5EF4-FFF2-40B4-BE49-F238E27FC236}">
                <a16:creationId xmlns:a16="http://schemas.microsoft.com/office/drawing/2014/main" id="{4B6E8C45-0431-16EA-99ED-6D6D690E75D7}"/>
              </a:ext>
            </a:extLst>
          </p:cNvPr>
          <p:cNvPicPr>
            <a:picLocks noChangeAspect="1"/>
          </p:cNvPicPr>
          <p:nvPr/>
        </p:nvPicPr>
        <p:blipFill>
          <a:blip r:embed="rId5"/>
          <a:stretch>
            <a:fillRect/>
          </a:stretch>
        </p:blipFill>
        <p:spPr>
          <a:xfrm>
            <a:off x="7594553" y="3639752"/>
            <a:ext cx="1022297" cy="996416"/>
          </a:xfrm>
          <a:prstGeom prst="rect">
            <a:avLst/>
          </a:prstGeom>
        </p:spPr>
      </p:pic>
      <p:pic>
        <p:nvPicPr>
          <p:cNvPr id="8" name="Picture 2">
            <a:extLst>
              <a:ext uri="{FF2B5EF4-FFF2-40B4-BE49-F238E27FC236}">
                <a16:creationId xmlns:a16="http://schemas.microsoft.com/office/drawing/2014/main" id="{CDB46775-FE11-4305-61ED-929E6E517F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4715" y="3677651"/>
            <a:ext cx="906379" cy="9063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YouTube - Apps on Google Play">
            <a:extLst>
              <a:ext uri="{FF2B5EF4-FFF2-40B4-BE49-F238E27FC236}">
                <a16:creationId xmlns:a16="http://schemas.microsoft.com/office/drawing/2014/main" id="{B1581377-2886-7DF2-2703-3082D08669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1765" y="3541296"/>
            <a:ext cx="1126957" cy="11269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F4C852D1-3585-CD98-73E8-591D0796D7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8322" y="3689683"/>
            <a:ext cx="893846" cy="89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18979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E91D89-E5D1-F907-1EA6-1319692AF1A8}"/>
              </a:ext>
            </a:extLst>
          </p:cNvPr>
          <p:cNvSpPr>
            <a:spLocks noGrp="1"/>
          </p:cNvSpPr>
          <p:nvPr>
            <p:ph type="title" idx="4294967295"/>
          </p:nvPr>
        </p:nvSpPr>
        <p:spPr>
          <a:xfrm>
            <a:off x="340659" y="1004048"/>
            <a:ext cx="11403106" cy="502024"/>
          </a:xfrm>
          <a:solidFill>
            <a:schemeClr val="accent1">
              <a:lumMod val="75000"/>
            </a:schemeClr>
          </a:solidFill>
        </p:spPr>
        <p:txBody>
          <a:bodyPr/>
          <a:lstStyle/>
          <a:p>
            <a:pPr algn="ctr" rtl="0" eaLnBrk="1" latinLnBrk="0" hangingPunct="1"/>
            <a:r>
              <a:rPr lang="en-US" sz="2700" b="1" i="0"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Technology is an Enabler and a Game Changer for Children with Special Needs</a:t>
            </a:r>
            <a:endParaRPr lang="en-US" dirty="0">
              <a:effectLst/>
            </a:endParaRPr>
          </a:p>
        </p:txBody>
      </p:sp>
      <p:grpSp>
        <p:nvGrpSpPr>
          <p:cNvPr id="2" name="Group 1">
            <a:extLst>
              <a:ext uri="{FF2B5EF4-FFF2-40B4-BE49-F238E27FC236}">
                <a16:creationId xmlns:a16="http://schemas.microsoft.com/office/drawing/2014/main" id="{740A01B9-8FF1-DFDF-DDFE-8D4F926FF839}"/>
              </a:ext>
            </a:extLst>
          </p:cNvPr>
          <p:cNvGrpSpPr/>
          <p:nvPr/>
        </p:nvGrpSpPr>
        <p:grpSpPr>
          <a:xfrm>
            <a:off x="278296" y="1824836"/>
            <a:ext cx="11430000" cy="4837112"/>
            <a:chOff x="278296" y="1824836"/>
            <a:chExt cx="11430000" cy="4837112"/>
          </a:xfrm>
        </p:grpSpPr>
        <p:sp>
          <p:nvSpPr>
            <p:cNvPr id="22" name="Title 8">
              <a:extLst>
                <a:ext uri="{FF2B5EF4-FFF2-40B4-BE49-F238E27FC236}">
                  <a16:creationId xmlns:a16="http://schemas.microsoft.com/office/drawing/2014/main" id="{D7747F59-86C0-4F3B-A43F-E5457D421422}"/>
                </a:ext>
              </a:extLst>
            </p:cNvPr>
            <p:cNvSpPr txBox="1">
              <a:spLocks/>
            </p:cNvSpPr>
            <p:nvPr/>
          </p:nvSpPr>
          <p:spPr>
            <a:xfrm>
              <a:off x="1490870" y="3467946"/>
              <a:ext cx="9051499" cy="579156"/>
            </a:xfrm>
            <a:prstGeom prst="rect">
              <a:avLst/>
            </a:prstGeom>
            <a:solidFill>
              <a:schemeClr val="accent1">
                <a:lumMod val="7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300" b="1" dirty="0">
                  <a:solidFill>
                    <a:schemeClr val="bg1"/>
                  </a:solidFill>
                </a:rPr>
                <a:t>Thank You All For  The Opportunity !</a:t>
              </a:r>
            </a:p>
          </p:txBody>
        </p:sp>
        <p:pic>
          <p:nvPicPr>
            <p:cNvPr id="21" name="Picture 2" descr="Image result for thanks icon">
              <a:extLst>
                <a:ext uri="{FF2B5EF4-FFF2-40B4-BE49-F238E27FC236}">
                  <a16:creationId xmlns:a16="http://schemas.microsoft.com/office/drawing/2014/main" id="{9FE6254A-9465-487A-8A68-77FD54BC3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994" y="1824836"/>
              <a:ext cx="1801963" cy="14430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F61BD6F-661A-40DC-B038-11BCCE8F40AD}"/>
                </a:ext>
              </a:extLst>
            </p:cNvPr>
            <p:cNvSpPr/>
            <p:nvPr/>
          </p:nvSpPr>
          <p:spPr>
            <a:xfrm>
              <a:off x="278296" y="4168958"/>
              <a:ext cx="11430000" cy="2492990"/>
            </a:xfrm>
            <a:prstGeom prst="rect">
              <a:avLst/>
            </a:prstGeom>
          </p:spPr>
          <p:txBody>
            <a:bodyPr wrap="square">
              <a:spAutoFit/>
            </a:bodyPr>
            <a:lstStyle/>
            <a:p>
              <a:pPr algn="ctr">
                <a:defRPr/>
              </a:pPr>
              <a:r>
                <a:rPr lang="en-IN" sz="2800" b="1" dirty="0">
                  <a:solidFill>
                    <a:schemeClr val="accent1">
                      <a:lumMod val="50000"/>
                    </a:schemeClr>
                  </a:solidFill>
                </a:rPr>
                <a:t>S. SHANKAR SUBBIAH</a:t>
              </a:r>
            </a:p>
            <a:p>
              <a:pPr algn="ctr">
                <a:defRPr/>
              </a:pPr>
              <a:r>
                <a:rPr lang="en-IN" sz="2400" dirty="0">
                  <a:solidFill>
                    <a:schemeClr val="accent1">
                      <a:lumMod val="50000"/>
                    </a:schemeClr>
                  </a:solidFill>
                </a:rPr>
                <a:t>ASSISTIVE TECHNOLOGY &amp; ACCESSIBILITY CONSULTANT / Director, Agate Infotek, CHENNAI</a:t>
              </a:r>
              <a:endParaRPr lang="en-IN" sz="2800" dirty="0">
                <a:solidFill>
                  <a:schemeClr val="accent1">
                    <a:lumMod val="50000"/>
                  </a:schemeClr>
                </a:solidFill>
              </a:endParaRPr>
            </a:p>
            <a:p>
              <a:pPr algn="ctr">
                <a:defRPr/>
              </a:pPr>
              <a:r>
                <a:rPr lang="en-IN" sz="4000" b="1" dirty="0">
                  <a:solidFill>
                    <a:srgbClr val="C00000"/>
                  </a:solidFill>
                </a:rPr>
                <a:t>9840097237</a:t>
              </a:r>
              <a:r>
                <a:rPr lang="en-IN" sz="3600" b="1" dirty="0">
                  <a:solidFill>
                    <a:srgbClr val="C00000"/>
                  </a:solidFill>
                </a:rPr>
                <a:t> | shankar@agateinfotek.in shankar.ata@outlook.com</a:t>
              </a:r>
              <a:r>
                <a:rPr lang="en-IN" sz="3600" dirty="0">
                  <a:solidFill>
                    <a:schemeClr val="accent1">
                      <a:lumMod val="50000"/>
                    </a:schemeClr>
                  </a:solidFill>
                </a:rPr>
                <a:t> </a:t>
              </a:r>
              <a:br>
                <a:rPr lang="en-IN" sz="3600" dirty="0">
                  <a:solidFill>
                    <a:schemeClr val="accent1">
                      <a:lumMod val="50000"/>
                    </a:schemeClr>
                  </a:solidFill>
                </a:rPr>
              </a:br>
              <a:r>
                <a:rPr lang="en-IN" sz="2800" dirty="0">
                  <a:solidFill>
                    <a:schemeClr val="accent1">
                      <a:lumMod val="50000"/>
                    </a:schemeClr>
                  </a:solidFill>
                </a:rPr>
                <a:t>Twitter: @</a:t>
              </a:r>
              <a:r>
                <a:rPr lang="en-IN" sz="2800" dirty="0" err="1">
                  <a:solidFill>
                    <a:schemeClr val="accent1">
                      <a:lumMod val="50000"/>
                    </a:schemeClr>
                  </a:solidFill>
                </a:rPr>
                <a:t>shankaraa</a:t>
              </a:r>
              <a:endParaRPr lang="en-IN" sz="2800" dirty="0">
                <a:solidFill>
                  <a:schemeClr val="accent1">
                    <a:lumMod val="50000"/>
                  </a:schemeClr>
                </a:solidFill>
              </a:endParaRPr>
            </a:p>
          </p:txBody>
        </p:sp>
      </p:grpSp>
      <p:pic>
        <p:nvPicPr>
          <p:cNvPr id="5" name="Picture 4" descr="National Council of Educational Research and Training - Wikipedia">
            <a:extLst>
              <a:ext uri="{FF2B5EF4-FFF2-40B4-BE49-F238E27FC236}">
                <a16:creationId xmlns:a16="http://schemas.microsoft.com/office/drawing/2014/main" id="{05F1CF50-0A1E-412D-E631-90199619B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2861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Understanding Functional Difficulties for Adaptations needs in Learning</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a:extLst>
              <a:ext uri="{FF2B5EF4-FFF2-40B4-BE49-F238E27FC236}">
                <a16:creationId xmlns:a16="http://schemas.microsoft.com/office/drawing/2014/main" id="{A7ED12D4-A197-29B3-1853-65D09AB776A1}"/>
              </a:ext>
            </a:extLst>
          </p:cNvPr>
          <p:cNvSpPr/>
          <p:nvPr/>
        </p:nvSpPr>
        <p:spPr>
          <a:xfrm>
            <a:off x="233081" y="1507257"/>
            <a:ext cx="11638077" cy="4939814"/>
          </a:xfrm>
          <a:prstGeom prst="rect">
            <a:avLst/>
          </a:prstGeom>
        </p:spPr>
        <p:txBody>
          <a:bodyPr wrap="square">
            <a:spAutoFit/>
          </a:bodyPr>
          <a:lstStyle/>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latin typeface="Calibri (Body)"/>
              </a:rPr>
              <a:t>Seeing</a:t>
            </a:r>
            <a:r>
              <a:rPr lang="en-US" sz="3000" b="1" dirty="0">
                <a:solidFill>
                  <a:srgbClr val="800000"/>
                </a:solidFill>
                <a:latin typeface="Calibri (Body)"/>
              </a:rPr>
              <a:t> </a:t>
            </a:r>
            <a:r>
              <a:rPr lang="en-US" sz="3000" b="1" dirty="0">
                <a:solidFill>
                  <a:schemeClr val="accent1">
                    <a:lumMod val="75000"/>
                  </a:schemeClr>
                </a:solidFill>
                <a:latin typeface="Calibri (Body)"/>
              </a:rPr>
              <a:t>(</a:t>
            </a:r>
            <a:r>
              <a:rPr lang="en-US" sz="3000" dirty="0"/>
              <a:t>things close-up or far away, like objects, faces or pictures due to </a:t>
            </a:r>
            <a:r>
              <a:rPr lang="en-US" sz="3000" dirty="0">
                <a:latin typeface="Calibri (Body)"/>
              </a:rPr>
              <a:t>Total Blindness, Low Vision, Cortical Visual Impairment, Visual Processing</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Hearing</a:t>
            </a:r>
            <a:r>
              <a:rPr lang="en-US" sz="3000" b="1" dirty="0">
                <a:solidFill>
                  <a:srgbClr val="800000"/>
                </a:solidFill>
              </a:rPr>
              <a:t> </a:t>
            </a:r>
            <a:r>
              <a:rPr lang="en-US" sz="3000" b="1" dirty="0">
                <a:solidFill>
                  <a:schemeClr val="accent1">
                    <a:lumMod val="75000"/>
                  </a:schemeClr>
                </a:solidFill>
              </a:rPr>
              <a:t>(</a:t>
            </a:r>
            <a:r>
              <a:rPr lang="en-US" sz="3000" dirty="0"/>
              <a:t>sounds like peoples’ voices or audio due to Hard of Hearing, Deafness</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Gross Motor activities</a:t>
            </a:r>
            <a:r>
              <a:rPr lang="en-US" sz="3000" b="1" dirty="0">
                <a:solidFill>
                  <a:srgbClr val="800000"/>
                </a:solidFill>
              </a:rPr>
              <a:t> </a:t>
            </a:r>
            <a:r>
              <a:rPr lang="en-US" sz="3000" b="1" dirty="0">
                <a:solidFill>
                  <a:schemeClr val="accent1">
                    <a:lumMod val="75000"/>
                  </a:schemeClr>
                </a:solidFill>
              </a:rPr>
              <a:t>(</a:t>
            </a:r>
            <a:r>
              <a:rPr lang="en-US" sz="3000" dirty="0"/>
              <a:t>standing, walking, positioning, sitting, climbing, lifting, extending, swinging</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Fine Motor activities (</a:t>
            </a:r>
            <a:r>
              <a:rPr lang="en-US" sz="3000" dirty="0"/>
              <a:t>using hands and fingers, such as picking up small objects like button or holding pencil, rotating compass, drawing or opening and closing containers</a:t>
            </a:r>
            <a:r>
              <a:rPr lang="en-US" sz="3000" b="1" dirty="0">
                <a:solidFill>
                  <a:schemeClr val="accent1">
                    <a:lumMod val="75000"/>
                  </a:schemeClr>
                </a:solidFill>
              </a:rPr>
              <a:t>)</a:t>
            </a:r>
          </a:p>
        </p:txBody>
      </p:sp>
    </p:spTree>
    <p:extLst>
      <p:ext uri="{BB962C8B-B14F-4D97-AF65-F5344CB8AC3E}">
        <p14:creationId xmlns:p14="http://schemas.microsoft.com/office/powerpoint/2010/main" val="330991849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fontScale="90000"/>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Understanding Functional Difficulties for Adaptations needs in Learning (Contd.)</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a:extLst>
              <a:ext uri="{FF2B5EF4-FFF2-40B4-BE49-F238E27FC236}">
                <a16:creationId xmlns:a16="http://schemas.microsoft.com/office/drawing/2014/main" id="{A7ED12D4-A197-29B3-1853-65D09AB776A1}"/>
              </a:ext>
            </a:extLst>
          </p:cNvPr>
          <p:cNvSpPr/>
          <p:nvPr/>
        </p:nvSpPr>
        <p:spPr>
          <a:xfrm>
            <a:off x="254084" y="1543115"/>
            <a:ext cx="11561397" cy="5093702"/>
          </a:xfrm>
          <a:prstGeom prst="rect">
            <a:avLst/>
          </a:prstGeom>
        </p:spPr>
        <p:txBody>
          <a:bodyPr wrap="square">
            <a:spAutoFit/>
          </a:bodyPr>
          <a:lstStyle/>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Speaking (</a:t>
            </a:r>
            <a:r>
              <a:rPr lang="en-US" sz="3000" dirty="0"/>
              <a:t>oral speech, not clear for understanding, stammering, conversing in own or other language</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General Learning related (</a:t>
            </a:r>
            <a:r>
              <a:rPr lang="en-US" sz="3000" dirty="0"/>
              <a:t>remembering, organising, understanding, comprehending, reasoning</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Specific Learning related (</a:t>
            </a:r>
            <a:r>
              <a:rPr lang="en-US" sz="3000" dirty="0"/>
              <a:t>reading, writing, motor coordination, calculations, specific language grammar</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Behaviour / Attention / Socialisation related (</a:t>
            </a:r>
            <a:r>
              <a:rPr lang="en-US" sz="3000" dirty="0"/>
              <a:t>focusing, concentration, behaviour adjustments, accepting changes, group work</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Emotions (</a:t>
            </a:r>
            <a:r>
              <a:rPr lang="en-US" sz="3000" dirty="0"/>
              <a:t>sad or worried, depressed, anxious</a:t>
            </a:r>
            <a:r>
              <a:rPr lang="en-US" sz="3000" b="1" dirty="0">
                <a:solidFill>
                  <a:schemeClr val="accent1">
                    <a:lumMod val="75000"/>
                  </a:schemeClr>
                </a:solidFill>
              </a:rPr>
              <a:t>)</a:t>
            </a:r>
          </a:p>
          <a:p>
            <a:pPr lvl="1" indent="-457200" defTabSz="1244600">
              <a:spcBef>
                <a:spcPct val="0"/>
              </a:spcBef>
              <a:spcAft>
                <a:spcPts val="600"/>
              </a:spcAft>
              <a:buFont typeface="Arial" panose="020B0604020202020204" pitchFamily="34" charset="0"/>
              <a:buChar char="•"/>
            </a:pPr>
            <a:r>
              <a:rPr lang="en-US" sz="3000" b="1" dirty="0">
                <a:solidFill>
                  <a:schemeClr val="accent1">
                    <a:lumMod val="75000"/>
                  </a:schemeClr>
                </a:solidFill>
              </a:rPr>
              <a:t>Health Conditions (</a:t>
            </a:r>
            <a:r>
              <a:rPr lang="en-US" sz="3000" dirty="0"/>
              <a:t>treatment, medications, fatigue</a:t>
            </a:r>
            <a:r>
              <a:rPr lang="en-US" sz="3000" b="1" dirty="0">
                <a:solidFill>
                  <a:schemeClr val="accent1">
                    <a:lumMod val="75000"/>
                  </a:schemeClr>
                </a:solidFill>
              </a:rPr>
              <a:t>)</a:t>
            </a:r>
          </a:p>
        </p:txBody>
      </p:sp>
    </p:spTree>
    <p:extLst>
      <p:ext uri="{BB962C8B-B14F-4D97-AF65-F5344CB8AC3E}">
        <p14:creationId xmlns:p14="http://schemas.microsoft.com/office/powerpoint/2010/main" val="348876739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101C737-0DEE-0E79-D0E1-A8BE5C3A09BE}"/>
              </a:ext>
            </a:extLst>
          </p:cNvPr>
          <p:cNvGrpSpPr/>
          <p:nvPr/>
        </p:nvGrpSpPr>
        <p:grpSpPr>
          <a:xfrm>
            <a:off x="4718791" y="1555784"/>
            <a:ext cx="7282221" cy="5093670"/>
            <a:chOff x="4718791" y="1764330"/>
            <a:chExt cx="7282221" cy="5093670"/>
          </a:xfrm>
        </p:grpSpPr>
        <p:pic>
          <p:nvPicPr>
            <p:cNvPr id="2052" name="Picture 4" descr="MTSS Pyramid Graphic">
              <a:extLst>
                <a:ext uri="{FF2B5EF4-FFF2-40B4-BE49-F238E27FC236}">
                  <a16:creationId xmlns:a16="http://schemas.microsoft.com/office/drawing/2014/main" id="{6933603F-589A-0840-BDCC-F6AC6B84E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 t="5624" r="7404" b="12104"/>
            <a:stretch/>
          </p:blipFill>
          <p:spPr bwMode="auto">
            <a:xfrm>
              <a:off x="4718791" y="1764330"/>
              <a:ext cx="7282221" cy="42449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0C52574-A3C3-F095-DB64-2016D8958CD4}"/>
                </a:ext>
              </a:extLst>
            </p:cNvPr>
            <p:cNvSpPr txBox="1"/>
            <p:nvPr/>
          </p:nvSpPr>
          <p:spPr>
            <a:xfrm>
              <a:off x="5192485" y="6027003"/>
              <a:ext cx="6676053" cy="830997"/>
            </a:xfrm>
            <a:prstGeom prst="rect">
              <a:avLst/>
            </a:prstGeom>
            <a:noFill/>
          </p:spPr>
          <p:txBody>
            <a:bodyPr wrap="square">
              <a:spAutoFit/>
            </a:bodyPr>
            <a:lstStyle/>
            <a:p>
              <a:r>
                <a:rPr lang="en-US" sz="2400" b="1" dirty="0">
                  <a:solidFill>
                    <a:schemeClr val="accent1">
                      <a:lumMod val="75000"/>
                    </a:schemeClr>
                  </a:solidFill>
                </a:rPr>
                <a:t>Multi-Tiered Support System for Academic and  Behavioral supports</a:t>
              </a:r>
              <a:endParaRPr lang="en-US" sz="2400" dirty="0">
                <a:solidFill>
                  <a:schemeClr val="accent1">
                    <a:lumMod val="75000"/>
                  </a:schemeClr>
                </a:solidFill>
              </a:endParaRPr>
            </a:p>
          </p:txBody>
        </p:sp>
      </p:grpSp>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Educational Environment for Adaptive Learning</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descr="Collage image of Inclusive, Special and Open Schooling Systems with logos and clipart depicting them.">
            <a:extLst>
              <a:ext uri="{FF2B5EF4-FFF2-40B4-BE49-F238E27FC236}">
                <a16:creationId xmlns:a16="http://schemas.microsoft.com/office/drawing/2014/main" id="{7A3EAA22-2D0D-D074-2C73-01646D3AA7D7}"/>
              </a:ext>
            </a:extLst>
          </p:cNvPr>
          <p:cNvGrpSpPr/>
          <p:nvPr/>
        </p:nvGrpSpPr>
        <p:grpSpPr>
          <a:xfrm>
            <a:off x="337868" y="1594217"/>
            <a:ext cx="5196660" cy="4799993"/>
            <a:chOff x="673770" y="1538233"/>
            <a:chExt cx="5524103" cy="5375079"/>
          </a:xfrm>
        </p:grpSpPr>
        <p:sp>
          <p:nvSpPr>
            <p:cNvPr id="14" name="Isosceles Triangle 13">
              <a:extLst>
                <a:ext uri="{FF2B5EF4-FFF2-40B4-BE49-F238E27FC236}">
                  <a16:creationId xmlns:a16="http://schemas.microsoft.com/office/drawing/2014/main" id="{BCD42753-686B-7E48-7B92-EA75341618C3}"/>
                </a:ext>
              </a:extLst>
            </p:cNvPr>
            <p:cNvSpPr/>
            <p:nvPr/>
          </p:nvSpPr>
          <p:spPr>
            <a:xfrm rot="5400000">
              <a:off x="1467851" y="2077454"/>
              <a:ext cx="4748464" cy="4315326"/>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Image displaying components of Samagra Shiksha Scheme">
              <a:extLst>
                <a:ext uri="{FF2B5EF4-FFF2-40B4-BE49-F238E27FC236}">
                  <a16:creationId xmlns:a16="http://schemas.microsoft.com/office/drawing/2014/main" id="{CA5AC0DB-A756-38D0-215D-BF0B35119DA2}"/>
                </a:ext>
              </a:extLst>
            </p:cNvPr>
            <p:cNvPicPr>
              <a:picLocks noChangeAspect="1"/>
            </p:cNvPicPr>
            <p:nvPr/>
          </p:nvPicPr>
          <p:blipFill>
            <a:blip r:embed="rId5"/>
            <a:stretch>
              <a:fillRect/>
            </a:stretch>
          </p:blipFill>
          <p:spPr>
            <a:xfrm>
              <a:off x="747970" y="1538233"/>
              <a:ext cx="2091484" cy="2542708"/>
            </a:xfrm>
            <a:prstGeom prst="rect">
              <a:avLst/>
            </a:prstGeom>
          </p:spPr>
        </p:pic>
        <p:pic>
          <p:nvPicPr>
            <p:cNvPr id="8" name="Picture 6" descr="NIOS Board: Exam Dates 2023, Registration, Admission, Hall Ticket, Full  Form, Result, Question Paper">
              <a:extLst>
                <a:ext uri="{FF2B5EF4-FFF2-40B4-BE49-F238E27FC236}">
                  <a16:creationId xmlns:a16="http://schemas.microsoft.com/office/drawing/2014/main" id="{D6263113-106A-E0A4-0119-2B4527233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421" y="3064042"/>
              <a:ext cx="2665452" cy="16705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pecial Education Stock Vector Illustration and Royalty Free ...">
              <a:extLst>
                <a:ext uri="{FF2B5EF4-FFF2-40B4-BE49-F238E27FC236}">
                  <a16:creationId xmlns:a16="http://schemas.microsoft.com/office/drawing/2014/main" id="{D6A2435C-86E4-A67F-7A40-0105972A46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670" y="4812631"/>
              <a:ext cx="2182655" cy="16202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9F0BBD-F3A6-3FB5-5582-1E42D34C0F9A}"/>
                </a:ext>
              </a:extLst>
            </p:cNvPr>
            <p:cNvSpPr txBox="1"/>
            <p:nvPr/>
          </p:nvSpPr>
          <p:spPr>
            <a:xfrm>
              <a:off x="673770" y="4098576"/>
              <a:ext cx="2642158" cy="516977"/>
            </a:xfrm>
            <a:prstGeom prst="rect">
              <a:avLst/>
            </a:prstGeom>
            <a:noFill/>
          </p:spPr>
          <p:txBody>
            <a:bodyPr wrap="square">
              <a:spAutoFit/>
            </a:bodyPr>
            <a:lstStyle/>
            <a:p>
              <a:r>
                <a:rPr lang="en-US" sz="2400" b="1" dirty="0">
                  <a:solidFill>
                    <a:schemeClr val="accent1">
                      <a:lumMod val="75000"/>
                    </a:schemeClr>
                  </a:solidFill>
                </a:rPr>
                <a:t>Inclusive Schools</a:t>
              </a:r>
              <a:endParaRPr lang="en-US" sz="2400" dirty="0">
                <a:solidFill>
                  <a:schemeClr val="accent1">
                    <a:lumMod val="75000"/>
                  </a:schemeClr>
                </a:solidFill>
              </a:endParaRPr>
            </a:p>
          </p:txBody>
        </p:sp>
        <p:sp>
          <p:nvSpPr>
            <p:cNvPr id="12" name="TextBox 11">
              <a:extLst>
                <a:ext uri="{FF2B5EF4-FFF2-40B4-BE49-F238E27FC236}">
                  <a16:creationId xmlns:a16="http://schemas.microsoft.com/office/drawing/2014/main" id="{A7D6F7B4-B3DE-3CC5-1CA1-55733822697D}"/>
                </a:ext>
              </a:extLst>
            </p:cNvPr>
            <p:cNvSpPr txBox="1"/>
            <p:nvPr/>
          </p:nvSpPr>
          <p:spPr>
            <a:xfrm>
              <a:off x="729917" y="6396335"/>
              <a:ext cx="2406316" cy="516977"/>
            </a:xfrm>
            <a:prstGeom prst="rect">
              <a:avLst/>
            </a:prstGeom>
            <a:noFill/>
          </p:spPr>
          <p:txBody>
            <a:bodyPr wrap="square">
              <a:spAutoFit/>
            </a:bodyPr>
            <a:lstStyle/>
            <a:p>
              <a:r>
                <a:rPr lang="en-US" sz="2400" b="1" dirty="0">
                  <a:solidFill>
                    <a:schemeClr val="accent1">
                      <a:lumMod val="75000"/>
                    </a:schemeClr>
                  </a:solidFill>
                </a:rPr>
                <a:t>Special Schools</a:t>
              </a:r>
              <a:endParaRPr lang="en-US" sz="2400" dirty="0">
                <a:solidFill>
                  <a:schemeClr val="accent1">
                    <a:lumMod val="75000"/>
                  </a:schemeClr>
                </a:solidFill>
              </a:endParaRPr>
            </a:p>
          </p:txBody>
        </p:sp>
        <p:sp>
          <p:nvSpPr>
            <p:cNvPr id="13" name="TextBox 12">
              <a:extLst>
                <a:ext uri="{FF2B5EF4-FFF2-40B4-BE49-F238E27FC236}">
                  <a16:creationId xmlns:a16="http://schemas.microsoft.com/office/drawing/2014/main" id="{8FCF8F93-2BC0-A6BA-101A-A01F9216A8A5}"/>
                </a:ext>
              </a:extLst>
            </p:cNvPr>
            <p:cNvSpPr txBox="1"/>
            <p:nvPr/>
          </p:nvSpPr>
          <p:spPr>
            <a:xfrm>
              <a:off x="3588775" y="4719936"/>
              <a:ext cx="2394930" cy="516977"/>
            </a:xfrm>
            <a:prstGeom prst="rect">
              <a:avLst/>
            </a:prstGeom>
            <a:noFill/>
          </p:spPr>
          <p:txBody>
            <a:bodyPr wrap="square">
              <a:spAutoFit/>
            </a:bodyPr>
            <a:lstStyle/>
            <a:p>
              <a:r>
                <a:rPr lang="en-US" sz="2400" b="1" dirty="0">
                  <a:solidFill>
                    <a:schemeClr val="accent1">
                      <a:lumMod val="75000"/>
                    </a:schemeClr>
                  </a:solidFill>
                </a:rPr>
                <a:t>Open Schooling</a:t>
              </a:r>
              <a:endParaRPr lang="en-US" sz="2400" dirty="0">
                <a:solidFill>
                  <a:schemeClr val="accent1">
                    <a:lumMod val="75000"/>
                  </a:schemeClr>
                </a:solidFill>
              </a:endParaRPr>
            </a:p>
          </p:txBody>
        </p:sp>
      </p:grpSp>
    </p:spTree>
    <p:extLst>
      <p:ext uri="{BB962C8B-B14F-4D97-AF65-F5344CB8AC3E}">
        <p14:creationId xmlns:p14="http://schemas.microsoft.com/office/powerpoint/2010/main" val="253387591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Why Digital Technology in Teaching and Learning Environment?</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E38EA3-6256-DCCA-6425-59FBE4F4BC06}"/>
              </a:ext>
            </a:extLst>
          </p:cNvPr>
          <p:cNvSpPr txBox="1"/>
          <p:nvPr/>
        </p:nvSpPr>
        <p:spPr>
          <a:xfrm>
            <a:off x="561475" y="1852679"/>
            <a:ext cx="1812757" cy="584775"/>
          </a:xfrm>
          <a:prstGeom prst="rect">
            <a:avLst/>
          </a:prstGeom>
          <a:noFill/>
        </p:spPr>
        <p:txBody>
          <a:bodyPr wrap="square">
            <a:spAutoFit/>
          </a:bodyPr>
          <a:lstStyle/>
          <a:p>
            <a:r>
              <a:rPr lang="en-US" sz="3200" b="1" dirty="0">
                <a:solidFill>
                  <a:schemeClr val="accent1">
                    <a:lumMod val="75000"/>
                  </a:schemeClr>
                </a:solidFill>
              </a:rPr>
              <a:t>Teaching</a:t>
            </a:r>
            <a:endParaRPr lang="en-US" sz="3200" dirty="0">
              <a:solidFill>
                <a:schemeClr val="accent1">
                  <a:lumMod val="75000"/>
                </a:schemeClr>
              </a:solidFill>
            </a:endParaRPr>
          </a:p>
        </p:txBody>
      </p:sp>
      <p:sp>
        <p:nvSpPr>
          <p:cNvPr id="9" name="TextBox 8">
            <a:extLst>
              <a:ext uri="{FF2B5EF4-FFF2-40B4-BE49-F238E27FC236}">
                <a16:creationId xmlns:a16="http://schemas.microsoft.com/office/drawing/2014/main" id="{91BE1140-F015-BB86-B7EA-B428117B7C09}"/>
              </a:ext>
            </a:extLst>
          </p:cNvPr>
          <p:cNvSpPr txBox="1"/>
          <p:nvPr/>
        </p:nvSpPr>
        <p:spPr>
          <a:xfrm>
            <a:off x="10435391" y="5630595"/>
            <a:ext cx="1756609" cy="584775"/>
          </a:xfrm>
          <a:prstGeom prst="rect">
            <a:avLst/>
          </a:prstGeom>
          <a:noFill/>
        </p:spPr>
        <p:txBody>
          <a:bodyPr wrap="square">
            <a:spAutoFit/>
          </a:bodyPr>
          <a:lstStyle/>
          <a:p>
            <a:r>
              <a:rPr lang="en-US" sz="3200" b="1" dirty="0">
                <a:solidFill>
                  <a:schemeClr val="accent1">
                    <a:lumMod val="75000"/>
                  </a:schemeClr>
                </a:solidFill>
              </a:rPr>
              <a:t>Learning</a:t>
            </a:r>
            <a:endParaRPr lang="en-US" sz="3200" dirty="0">
              <a:solidFill>
                <a:schemeClr val="accent1">
                  <a:lumMod val="75000"/>
                </a:schemeClr>
              </a:solidFill>
            </a:endParaRPr>
          </a:p>
        </p:txBody>
      </p:sp>
      <p:sp>
        <p:nvSpPr>
          <p:cNvPr id="10" name="Arrow: Up 9">
            <a:extLst>
              <a:ext uri="{FF2B5EF4-FFF2-40B4-BE49-F238E27FC236}">
                <a16:creationId xmlns:a16="http://schemas.microsoft.com/office/drawing/2014/main" id="{5DE885CE-0758-D266-A6AC-B5A592ED92FF}"/>
              </a:ext>
            </a:extLst>
          </p:cNvPr>
          <p:cNvSpPr/>
          <p:nvPr/>
        </p:nvSpPr>
        <p:spPr>
          <a:xfrm>
            <a:off x="11085096" y="2101516"/>
            <a:ext cx="192505" cy="3577389"/>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DDB79EDA-B0B2-8FE5-C32C-36A9042DF229}"/>
              </a:ext>
            </a:extLst>
          </p:cNvPr>
          <p:cNvSpPr/>
          <p:nvPr/>
        </p:nvSpPr>
        <p:spPr>
          <a:xfrm rot="10800000">
            <a:off x="1163053" y="2398295"/>
            <a:ext cx="256673" cy="3481137"/>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67FBB23-8AA2-9E32-E182-6C1D506A6082}"/>
              </a:ext>
            </a:extLst>
          </p:cNvPr>
          <p:cNvGrpSpPr/>
          <p:nvPr/>
        </p:nvGrpSpPr>
        <p:grpSpPr>
          <a:xfrm>
            <a:off x="1446478" y="1507958"/>
            <a:ext cx="9029017" cy="5173580"/>
            <a:chOff x="1478560" y="1548590"/>
            <a:chExt cx="8620636" cy="4786104"/>
          </a:xfrm>
        </p:grpSpPr>
        <p:pic>
          <p:nvPicPr>
            <p:cNvPr id="18" name="Picture 17">
              <a:extLst>
                <a:ext uri="{FF2B5EF4-FFF2-40B4-BE49-F238E27FC236}">
                  <a16:creationId xmlns:a16="http://schemas.microsoft.com/office/drawing/2014/main" id="{B3CF2309-5AC1-9D07-C540-AD5500BE7937}"/>
                </a:ext>
              </a:extLst>
            </p:cNvPr>
            <p:cNvPicPr>
              <a:picLocks noChangeAspect="1"/>
            </p:cNvPicPr>
            <p:nvPr/>
          </p:nvPicPr>
          <p:blipFill>
            <a:blip r:embed="rId4"/>
            <a:stretch>
              <a:fillRect/>
            </a:stretch>
          </p:blipFill>
          <p:spPr>
            <a:xfrm>
              <a:off x="3265143" y="1548590"/>
              <a:ext cx="6834053" cy="4786104"/>
            </a:xfrm>
            <a:prstGeom prst="rect">
              <a:avLst/>
            </a:prstGeom>
          </p:spPr>
        </p:pic>
        <p:sp>
          <p:nvSpPr>
            <p:cNvPr id="19" name="TextBox 18">
              <a:extLst>
                <a:ext uri="{FF2B5EF4-FFF2-40B4-BE49-F238E27FC236}">
                  <a16:creationId xmlns:a16="http://schemas.microsoft.com/office/drawing/2014/main" id="{DD846061-3089-3D7B-628F-6BC20717DA1E}"/>
                </a:ext>
              </a:extLst>
            </p:cNvPr>
            <p:cNvSpPr txBox="1"/>
            <p:nvPr/>
          </p:nvSpPr>
          <p:spPr>
            <a:xfrm>
              <a:off x="1478560" y="2845614"/>
              <a:ext cx="2160240" cy="1754326"/>
            </a:xfrm>
            <a:prstGeom prst="rect">
              <a:avLst/>
            </a:prstGeom>
            <a:noFill/>
          </p:spPr>
          <p:txBody>
            <a:bodyPr wrap="square" rtlCol="0">
              <a:spAutoFit/>
            </a:bodyPr>
            <a:lstStyle/>
            <a:p>
              <a:pPr algn="ctr"/>
              <a:r>
                <a:rPr lang="en-IN" sz="6000" b="1" dirty="0">
                  <a:solidFill>
                    <a:schemeClr val="accent1">
                      <a:lumMod val="75000"/>
                    </a:schemeClr>
                  </a:solidFill>
                </a:rPr>
                <a:t>SAMR</a:t>
              </a:r>
              <a:r>
                <a:rPr lang="en-IN" sz="4800" dirty="0"/>
                <a:t> Model</a:t>
              </a:r>
              <a:endParaRPr lang="en-IN" dirty="0"/>
            </a:p>
          </p:txBody>
        </p:sp>
      </p:grpSp>
    </p:spTree>
    <p:extLst>
      <p:ext uri="{BB962C8B-B14F-4D97-AF65-F5344CB8AC3E}">
        <p14:creationId xmlns:p14="http://schemas.microsoft.com/office/powerpoint/2010/main" val="286531092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What content delivery options are available for Adaptive Learning?</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182A23A-9827-0732-02A1-3964DCD9D0A8}"/>
              </a:ext>
            </a:extLst>
          </p:cNvPr>
          <p:cNvGrpSpPr/>
          <p:nvPr/>
        </p:nvGrpSpPr>
        <p:grpSpPr>
          <a:xfrm>
            <a:off x="320842" y="1479884"/>
            <a:ext cx="11646569" cy="5081337"/>
            <a:chOff x="320842" y="1479884"/>
            <a:chExt cx="11758863" cy="5378116"/>
          </a:xfrm>
        </p:grpSpPr>
        <p:pic>
          <p:nvPicPr>
            <p:cNvPr id="15" name="Picture 4" descr="Paragraph, capital, text Free Icon of Neu Text">
              <a:extLst>
                <a:ext uri="{FF2B5EF4-FFF2-40B4-BE49-F238E27FC236}">
                  <a16:creationId xmlns:a16="http://schemas.microsoft.com/office/drawing/2014/main" id="{6A2B6480-45F7-30BB-E595-D97F14F4A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07" y="1526257"/>
              <a:ext cx="1358313" cy="13718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EB1E105-3675-5578-48FF-57A278E717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311" y="1479884"/>
              <a:ext cx="1624780" cy="16483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mputer graphics, design studio, digital artwork, graphic design, visual  communication icon - Download on Iconfinder">
              <a:extLst>
                <a:ext uri="{FF2B5EF4-FFF2-40B4-BE49-F238E27FC236}">
                  <a16:creationId xmlns:a16="http://schemas.microsoft.com/office/drawing/2014/main" id="{BAEC079A-59CA-8E42-19A9-BC85A776D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192" y="1509113"/>
              <a:ext cx="1559092" cy="15746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AA407BE-2E66-76A7-68D4-47FBF51F60CA}"/>
                </a:ext>
              </a:extLst>
            </p:cNvPr>
            <p:cNvPicPr>
              <a:picLocks noChangeAspect="1"/>
            </p:cNvPicPr>
            <p:nvPr/>
          </p:nvPicPr>
          <p:blipFill>
            <a:blip r:embed="rId7"/>
            <a:stretch>
              <a:fillRect/>
            </a:stretch>
          </p:blipFill>
          <p:spPr>
            <a:xfrm>
              <a:off x="3679047" y="2855494"/>
              <a:ext cx="1582534" cy="1716505"/>
            </a:xfrm>
            <a:prstGeom prst="rect">
              <a:avLst/>
            </a:prstGeom>
          </p:spPr>
        </p:pic>
        <p:pic>
          <p:nvPicPr>
            <p:cNvPr id="18" name="Picture 12" descr="Presentation - Group Presentation Icon - Free Transparent PNG Clipart  Images Download">
              <a:extLst>
                <a:ext uri="{FF2B5EF4-FFF2-40B4-BE49-F238E27FC236}">
                  <a16:creationId xmlns:a16="http://schemas.microsoft.com/office/drawing/2014/main" id="{F42FA686-FD24-8070-918B-7A07E7FBDD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0365" y="1556084"/>
              <a:ext cx="2218961" cy="1572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ading with Refreshable Braille displays and iPads | UK education  collection">
              <a:extLst>
                <a:ext uri="{FF2B5EF4-FFF2-40B4-BE49-F238E27FC236}">
                  <a16:creationId xmlns:a16="http://schemas.microsoft.com/office/drawing/2014/main" id="{699C2D25-2424-AEEE-FC73-833DE3E93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094" y="2967789"/>
              <a:ext cx="2630196" cy="14919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38EF75C-B865-68E9-67AB-1BBC267E060A}"/>
                </a:ext>
              </a:extLst>
            </p:cNvPr>
            <p:cNvPicPr>
              <a:picLocks noChangeAspect="1"/>
            </p:cNvPicPr>
            <p:nvPr/>
          </p:nvPicPr>
          <p:blipFill>
            <a:blip r:embed="rId10"/>
            <a:stretch>
              <a:fillRect/>
            </a:stretch>
          </p:blipFill>
          <p:spPr>
            <a:xfrm>
              <a:off x="6477151" y="3152962"/>
              <a:ext cx="2125007" cy="1354870"/>
            </a:xfrm>
            <a:prstGeom prst="rect">
              <a:avLst/>
            </a:prstGeom>
          </p:spPr>
        </p:pic>
        <p:pic>
          <p:nvPicPr>
            <p:cNvPr id="14" name="Picture 10" descr="Free Icon | Education video">
              <a:extLst>
                <a:ext uri="{FF2B5EF4-FFF2-40B4-BE49-F238E27FC236}">
                  <a16:creationId xmlns:a16="http://schemas.microsoft.com/office/drawing/2014/main" id="{4BB9E8BC-398C-52F4-E1E4-1034868D85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18822" y="2630904"/>
              <a:ext cx="1715424" cy="17325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16B40FD-303E-F78E-7061-BD2CD94F384A}"/>
                </a:ext>
              </a:extLst>
            </p:cNvPr>
            <p:cNvSpPr txBox="1"/>
            <p:nvPr/>
          </p:nvSpPr>
          <p:spPr>
            <a:xfrm>
              <a:off x="320842" y="4595882"/>
              <a:ext cx="3080084" cy="830997"/>
            </a:xfrm>
            <a:prstGeom prst="rect">
              <a:avLst/>
            </a:prstGeom>
            <a:noFill/>
          </p:spPr>
          <p:txBody>
            <a:bodyPr wrap="square">
              <a:spAutoFit/>
            </a:bodyPr>
            <a:lstStyle/>
            <a:p>
              <a:r>
                <a:rPr lang="en-US" sz="2400" b="1" dirty="0">
                  <a:solidFill>
                    <a:schemeClr val="accent1">
                      <a:lumMod val="75000"/>
                    </a:schemeClr>
                  </a:solidFill>
                </a:rPr>
                <a:t>Formatted  / Enlarged Text / Digital Braille</a:t>
              </a:r>
              <a:endParaRPr lang="en-US" sz="2400" dirty="0">
                <a:solidFill>
                  <a:schemeClr val="accent1">
                    <a:lumMod val="75000"/>
                  </a:schemeClr>
                </a:solidFill>
              </a:endParaRPr>
            </a:p>
          </p:txBody>
        </p:sp>
        <p:sp>
          <p:nvSpPr>
            <p:cNvPr id="25" name="TextBox 24">
              <a:extLst>
                <a:ext uri="{FF2B5EF4-FFF2-40B4-BE49-F238E27FC236}">
                  <a16:creationId xmlns:a16="http://schemas.microsoft.com/office/drawing/2014/main" id="{86838ED0-34F1-FD72-6D95-77343634B6DC}"/>
                </a:ext>
              </a:extLst>
            </p:cNvPr>
            <p:cNvSpPr txBox="1"/>
            <p:nvPr/>
          </p:nvSpPr>
          <p:spPr>
            <a:xfrm>
              <a:off x="3344779" y="4571819"/>
              <a:ext cx="3039980" cy="1661337"/>
            </a:xfrm>
            <a:prstGeom prst="rect">
              <a:avLst/>
            </a:prstGeom>
            <a:noFill/>
          </p:spPr>
          <p:txBody>
            <a:bodyPr wrap="square">
              <a:spAutoFit/>
            </a:bodyPr>
            <a:lstStyle/>
            <a:p>
              <a:r>
                <a:rPr lang="en-US" sz="2400" b="1" dirty="0">
                  <a:solidFill>
                    <a:schemeClr val="accent1">
                      <a:lumMod val="75000"/>
                    </a:schemeClr>
                  </a:solidFill>
                </a:rPr>
                <a:t>Visual Graphics / 3D Printed Models / Tactile (Touch and Feel) Graphics))</a:t>
              </a:r>
              <a:endParaRPr lang="en-US" sz="2400" dirty="0">
                <a:solidFill>
                  <a:schemeClr val="accent1">
                    <a:lumMod val="75000"/>
                  </a:schemeClr>
                </a:solidFill>
              </a:endParaRPr>
            </a:p>
          </p:txBody>
        </p:sp>
        <p:sp>
          <p:nvSpPr>
            <p:cNvPr id="26" name="TextBox 25">
              <a:extLst>
                <a:ext uri="{FF2B5EF4-FFF2-40B4-BE49-F238E27FC236}">
                  <a16:creationId xmlns:a16="http://schemas.microsoft.com/office/drawing/2014/main" id="{6B2F3090-8378-56BB-C14F-EC7169A1C78D}"/>
                </a:ext>
              </a:extLst>
            </p:cNvPr>
            <p:cNvSpPr txBox="1"/>
            <p:nvPr/>
          </p:nvSpPr>
          <p:spPr>
            <a:xfrm>
              <a:off x="6352674" y="4531714"/>
              <a:ext cx="3039980" cy="1938992"/>
            </a:xfrm>
            <a:prstGeom prst="rect">
              <a:avLst/>
            </a:prstGeom>
            <a:noFill/>
          </p:spPr>
          <p:txBody>
            <a:bodyPr wrap="square">
              <a:spAutoFit/>
            </a:bodyPr>
            <a:lstStyle/>
            <a:p>
              <a:r>
                <a:rPr lang="en-US" sz="2400" b="1" dirty="0">
                  <a:solidFill>
                    <a:schemeClr val="accent1">
                      <a:lumMod val="75000"/>
                    </a:schemeClr>
                  </a:solidFill>
                </a:rPr>
                <a:t>Audio / ePUB </a:t>
              </a:r>
            </a:p>
            <a:p>
              <a:r>
                <a:rPr lang="en-US" sz="2400" b="1" dirty="0">
                  <a:solidFill>
                    <a:schemeClr val="accent1">
                      <a:lumMod val="75000"/>
                    </a:schemeClr>
                  </a:solidFill>
                </a:rPr>
                <a:t>Books with Highlighted, Read aloud, Magnified, </a:t>
              </a:r>
              <a:br>
                <a:rPr lang="en-US" sz="2400" b="1" dirty="0">
                  <a:solidFill>
                    <a:schemeClr val="accent1">
                      <a:lumMod val="75000"/>
                    </a:schemeClr>
                  </a:solidFill>
                </a:rPr>
              </a:br>
              <a:r>
                <a:rPr lang="en-US" sz="2400" b="1" dirty="0">
                  <a:solidFill>
                    <a:schemeClr val="accent1">
                      <a:lumMod val="75000"/>
                    </a:schemeClr>
                  </a:solidFill>
                </a:rPr>
                <a:t>Line Reading</a:t>
              </a:r>
              <a:endParaRPr lang="en-US" sz="2400" dirty="0">
                <a:solidFill>
                  <a:schemeClr val="accent1">
                    <a:lumMod val="75000"/>
                  </a:schemeClr>
                </a:solidFill>
              </a:endParaRPr>
            </a:p>
          </p:txBody>
        </p:sp>
        <p:pic>
          <p:nvPicPr>
            <p:cNvPr id="27" name="Picture 26">
              <a:extLst>
                <a:ext uri="{FF2B5EF4-FFF2-40B4-BE49-F238E27FC236}">
                  <a16:creationId xmlns:a16="http://schemas.microsoft.com/office/drawing/2014/main" id="{0DFFF12F-8AF9-BF77-C782-B7AEF3B7F490}"/>
                </a:ext>
              </a:extLst>
            </p:cNvPr>
            <p:cNvPicPr>
              <a:picLocks noChangeAspect="1"/>
            </p:cNvPicPr>
            <p:nvPr/>
          </p:nvPicPr>
          <p:blipFill>
            <a:blip r:embed="rId12"/>
            <a:stretch>
              <a:fillRect/>
            </a:stretch>
          </p:blipFill>
          <p:spPr>
            <a:xfrm>
              <a:off x="8983663" y="3270629"/>
              <a:ext cx="1106821" cy="1971610"/>
            </a:xfrm>
            <a:prstGeom prst="rect">
              <a:avLst/>
            </a:prstGeom>
          </p:spPr>
        </p:pic>
        <p:sp>
          <p:nvSpPr>
            <p:cNvPr id="28" name="TextBox 27">
              <a:extLst>
                <a:ext uri="{FF2B5EF4-FFF2-40B4-BE49-F238E27FC236}">
                  <a16:creationId xmlns:a16="http://schemas.microsoft.com/office/drawing/2014/main" id="{1137D5B8-5C7B-9E96-2D75-C06BC285C7FC}"/>
                </a:ext>
              </a:extLst>
            </p:cNvPr>
            <p:cNvSpPr txBox="1"/>
            <p:nvPr/>
          </p:nvSpPr>
          <p:spPr>
            <a:xfrm>
              <a:off x="9079832" y="5288340"/>
              <a:ext cx="2999873" cy="1569660"/>
            </a:xfrm>
            <a:prstGeom prst="rect">
              <a:avLst/>
            </a:prstGeom>
            <a:noFill/>
          </p:spPr>
          <p:txBody>
            <a:bodyPr wrap="square">
              <a:spAutoFit/>
            </a:bodyPr>
            <a:lstStyle/>
            <a:p>
              <a:r>
                <a:rPr lang="en-US" sz="2400" b="1" dirty="0">
                  <a:solidFill>
                    <a:schemeClr val="accent1">
                      <a:lumMod val="75000"/>
                    </a:schemeClr>
                  </a:solidFill>
                </a:rPr>
                <a:t>Presentations / Videos with Captions / Sign Language Interpretations</a:t>
              </a:r>
              <a:endParaRPr lang="en-US" sz="2400" dirty="0">
                <a:solidFill>
                  <a:schemeClr val="accent1">
                    <a:lumMod val="75000"/>
                  </a:schemeClr>
                </a:solidFill>
              </a:endParaRPr>
            </a:p>
          </p:txBody>
        </p:sp>
        <p:pic>
          <p:nvPicPr>
            <p:cNvPr id="30" name="Picture 29">
              <a:extLst>
                <a:ext uri="{FF2B5EF4-FFF2-40B4-BE49-F238E27FC236}">
                  <a16:creationId xmlns:a16="http://schemas.microsoft.com/office/drawing/2014/main" id="{38FD7293-A895-68D0-F04E-D60FCD1F3246}"/>
                </a:ext>
              </a:extLst>
            </p:cNvPr>
            <p:cNvPicPr>
              <a:picLocks noChangeAspect="1"/>
            </p:cNvPicPr>
            <p:nvPr/>
          </p:nvPicPr>
          <p:blipFill>
            <a:blip r:embed="rId13"/>
            <a:stretch>
              <a:fillRect/>
            </a:stretch>
          </p:blipFill>
          <p:spPr>
            <a:xfrm>
              <a:off x="4484567" y="1524000"/>
              <a:ext cx="1467054" cy="1805240"/>
            </a:xfrm>
            <a:prstGeom prst="rect">
              <a:avLst/>
            </a:prstGeom>
          </p:spPr>
        </p:pic>
      </p:grpSp>
    </p:spTree>
    <p:extLst>
      <p:ext uri="{BB962C8B-B14F-4D97-AF65-F5344CB8AC3E}">
        <p14:creationId xmlns:p14="http://schemas.microsoft.com/office/powerpoint/2010/main" val="284361152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rmAutofit/>
          </a:bodyPr>
          <a:lstStyle/>
          <a:p>
            <a:pPr algn="ctr" rtl="0" eaLnBrk="1" latinLnBrk="0" hangingPunct="1"/>
            <a:r>
              <a:rPr lang="en-US" sz="2400" b="1" i="0" kern="1200" dirty="0">
                <a:solidFill>
                  <a:schemeClr val="bg1"/>
                </a:solidFill>
                <a:effectLst/>
                <a:latin typeface="Arial" panose="020B0604020202020204" pitchFamily="34" charset="0"/>
                <a:ea typeface="+mn-ea"/>
                <a:cs typeface="Arial" panose="020B0604020202020204" pitchFamily="34" charset="0"/>
              </a:rPr>
              <a:t>What content delivery options are available for Adaptive Learning?</a:t>
            </a:r>
            <a:endParaRPr lang="en-US"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7ED3B43-671A-085A-B9C2-DD7F9DC75BA5}"/>
              </a:ext>
            </a:extLst>
          </p:cNvPr>
          <p:cNvGrpSpPr/>
          <p:nvPr/>
        </p:nvGrpSpPr>
        <p:grpSpPr>
          <a:xfrm>
            <a:off x="314076" y="1522622"/>
            <a:ext cx="11877924" cy="5054641"/>
            <a:chOff x="314076" y="1522622"/>
            <a:chExt cx="11589166" cy="5335378"/>
          </a:xfrm>
        </p:grpSpPr>
        <p:grpSp>
          <p:nvGrpSpPr>
            <p:cNvPr id="4" name="Group 3">
              <a:extLst>
                <a:ext uri="{FF2B5EF4-FFF2-40B4-BE49-F238E27FC236}">
                  <a16:creationId xmlns:a16="http://schemas.microsoft.com/office/drawing/2014/main" id="{2A3E4AC8-91AB-C5E7-9A7D-487EBF569F5E}"/>
                </a:ext>
              </a:extLst>
            </p:cNvPr>
            <p:cNvGrpSpPr/>
            <p:nvPr/>
          </p:nvGrpSpPr>
          <p:grpSpPr>
            <a:xfrm>
              <a:off x="314076" y="1522622"/>
              <a:ext cx="11589166" cy="4867223"/>
              <a:chOff x="314076" y="1522622"/>
              <a:chExt cx="11589166" cy="4867223"/>
            </a:xfrm>
          </p:grpSpPr>
          <p:pic>
            <p:nvPicPr>
              <p:cNvPr id="5" name="Picture 14" descr="✓ Simulation based learning glyph icon. Virtual reality learning process.  Practising into 3d world to improve skills. Modern technology concept.  Filled flat sign. Isolated silhouette vector illustration premium vector in  Adobe Illustrator">
                <a:extLst>
                  <a:ext uri="{FF2B5EF4-FFF2-40B4-BE49-F238E27FC236}">
                    <a16:creationId xmlns:a16="http://schemas.microsoft.com/office/drawing/2014/main" id="{4E5ACE28-D4FE-5BE4-C109-C94D45B4D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4994" y="1568367"/>
                <a:ext cx="3532395" cy="32121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16B40FD-303E-F78E-7061-BD2CD94F384A}"/>
                  </a:ext>
                </a:extLst>
              </p:cNvPr>
              <p:cNvSpPr txBox="1"/>
              <p:nvPr/>
            </p:nvSpPr>
            <p:spPr>
              <a:xfrm>
                <a:off x="385011" y="3681482"/>
                <a:ext cx="2823411" cy="461665"/>
              </a:xfrm>
              <a:prstGeom prst="rect">
                <a:avLst/>
              </a:prstGeom>
              <a:noFill/>
            </p:spPr>
            <p:txBody>
              <a:bodyPr wrap="square">
                <a:spAutoFit/>
              </a:bodyPr>
              <a:lstStyle/>
              <a:p>
                <a:r>
                  <a:rPr lang="en-US" sz="2400" b="1" dirty="0">
                    <a:solidFill>
                      <a:schemeClr val="accent1">
                        <a:lumMod val="75000"/>
                      </a:schemeClr>
                    </a:solidFill>
                  </a:rPr>
                  <a:t>Interactive Meetings</a:t>
                </a:r>
                <a:endParaRPr lang="en-US" sz="2400" dirty="0">
                  <a:solidFill>
                    <a:schemeClr val="accent1">
                      <a:lumMod val="75000"/>
                    </a:schemeClr>
                  </a:solidFill>
                </a:endParaRPr>
              </a:p>
            </p:txBody>
          </p:sp>
          <p:sp>
            <p:nvSpPr>
              <p:cNvPr id="25" name="TextBox 24">
                <a:extLst>
                  <a:ext uri="{FF2B5EF4-FFF2-40B4-BE49-F238E27FC236}">
                    <a16:creationId xmlns:a16="http://schemas.microsoft.com/office/drawing/2014/main" id="{86838ED0-34F1-FD72-6D95-77343634B6DC}"/>
                  </a:ext>
                </a:extLst>
              </p:cNvPr>
              <p:cNvSpPr txBox="1"/>
              <p:nvPr/>
            </p:nvSpPr>
            <p:spPr>
              <a:xfrm>
                <a:off x="4467726" y="3817841"/>
                <a:ext cx="1740568" cy="461665"/>
              </a:xfrm>
              <a:prstGeom prst="rect">
                <a:avLst/>
              </a:prstGeom>
              <a:noFill/>
            </p:spPr>
            <p:txBody>
              <a:bodyPr wrap="square">
                <a:spAutoFit/>
              </a:bodyPr>
              <a:lstStyle/>
              <a:p>
                <a:r>
                  <a:rPr lang="en-US" sz="2400" b="1" dirty="0">
                    <a:solidFill>
                      <a:schemeClr val="accent1">
                        <a:lumMod val="75000"/>
                      </a:schemeClr>
                    </a:solidFill>
                  </a:rPr>
                  <a:t>Simulations</a:t>
                </a:r>
                <a:endParaRPr lang="en-US" sz="2400" dirty="0">
                  <a:solidFill>
                    <a:schemeClr val="accent1">
                      <a:lumMod val="75000"/>
                    </a:schemeClr>
                  </a:solidFill>
                </a:endParaRPr>
              </a:p>
            </p:txBody>
          </p:sp>
          <p:sp>
            <p:nvSpPr>
              <p:cNvPr id="28" name="TextBox 27">
                <a:extLst>
                  <a:ext uri="{FF2B5EF4-FFF2-40B4-BE49-F238E27FC236}">
                    <a16:creationId xmlns:a16="http://schemas.microsoft.com/office/drawing/2014/main" id="{1137D5B8-5C7B-9E96-2D75-C06BC285C7FC}"/>
                  </a:ext>
                </a:extLst>
              </p:cNvPr>
              <p:cNvSpPr txBox="1"/>
              <p:nvPr/>
            </p:nvSpPr>
            <p:spPr>
              <a:xfrm>
                <a:off x="7684169" y="5069305"/>
                <a:ext cx="4219073" cy="1200329"/>
              </a:xfrm>
              <a:prstGeom prst="rect">
                <a:avLst/>
              </a:prstGeom>
              <a:noFill/>
            </p:spPr>
            <p:txBody>
              <a:bodyPr wrap="square">
                <a:spAutoFit/>
              </a:bodyPr>
              <a:lstStyle/>
              <a:p>
                <a:r>
                  <a:rPr lang="en-US" sz="2400" b="1" dirty="0">
                    <a:solidFill>
                      <a:schemeClr val="accent1">
                        <a:lumMod val="75000"/>
                      </a:schemeClr>
                    </a:solidFill>
                  </a:rPr>
                  <a:t>Immersive Content (Virtual, Augmented, Mixed and Extended Reality</a:t>
                </a:r>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id="{B4B58C47-AB8A-7F30-4F3C-2B9616535CA6}"/>
                  </a:ext>
                </a:extLst>
              </p:cNvPr>
              <p:cNvPicPr>
                <a:picLocks noChangeAspect="1"/>
              </p:cNvPicPr>
              <p:nvPr/>
            </p:nvPicPr>
            <p:blipFill>
              <a:blip r:embed="rId5"/>
              <a:stretch>
                <a:fillRect/>
              </a:stretch>
            </p:blipFill>
            <p:spPr>
              <a:xfrm>
                <a:off x="3754427" y="1522622"/>
                <a:ext cx="3414817" cy="2391652"/>
              </a:xfrm>
              <a:prstGeom prst="rect">
                <a:avLst/>
              </a:prstGeom>
            </p:spPr>
          </p:pic>
          <p:pic>
            <p:nvPicPr>
              <p:cNvPr id="8" name="Picture 7" descr="Web Design Icon clipart - Meeting, Business, Room, transparent clip art">
                <a:extLst>
                  <a:ext uri="{FF2B5EF4-FFF2-40B4-BE49-F238E27FC236}">
                    <a16:creationId xmlns:a16="http://schemas.microsoft.com/office/drawing/2014/main" id="{D67A966F-C900-CD41-564E-693E9DE34F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076" y="1666624"/>
                <a:ext cx="3128318" cy="1942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ducation, elearning, online, e-learning icon - Download on Iconfinder">
                <a:extLst>
                  <a:ext uri="{FF2B5EF4-FFF2-40B4-BE49-F238E27FC236}">
                    <a16:creationId xmlns:a16="http://schemas.microsoft.com/office/drawing/2014/main" id="{2302EDD9-100B-A395-3727-BF9D6BB77A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773" y="4038852"/>
                <a:ext cx="1985962" cy="1918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lat school and education squared app icons set Vector Image">
                <a:extLst>
                  <a:ext uri="{FF2B5EF4-FFF2-40B4-BE49-F238E27FC236}">
                    <a16:creationId xmlns:a16="http://schemas.microsoft.com/office/drawing/2014/main" id="{A3E58B66-BE0A-5401-D50F-94C1F6AB36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1184" y="4245539"/>
                <a:ext cx="2057400" cy="21443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9DC925-2294-5AB1-AA8B-07D7792D9251}"/>
                  </a:ext>
                </a:extLst>
              </p:cNvPr>
              <p:cNvSpPr txBox="1"/>
              <p:nvPr/>
            </p:nvSpPr>
            <p:spPr>
              <a:xfrm>
                <a:off x="497306" y="5919355"/>
                <a:ext cx="2815390" cy="461665"/>
              </a:xfrm>
              <a:prstGeom prst="rect">
                <a:avLst/>
              </a:prstGeom>
              <a:noFill/>
            </p:spPr>
            <p:txBody>
              <a:bodyPr wrap="square">
                <a:spAutoFit/>
              </a:bodyPr>
              <a:lstStyle/>
              <a:p>
                <a:r>
                  <a:rPr lang="en-US" sz="2400" b="1" dirty="0">
                    <a:solidFill>
                      <a:schemeClr val="accent1">
                        <a:lumMod val="75000"/>
                      </a:schemeClr>
                    </a:solidFill>
                  </a:rPr>
                  <a:t>eLearning Platforms</a:t>
                </a:r>
                <a:endParaRPr lang="en-US" sz="2400" dirty="0">
                  <a:solidFill>
                    <a:schemeClr val="accent1">
                      <a:lumMod val="75000"/>
                    </a:schemeClr>
                  </a:solidFill>
                </a:endParaRPr>
              </a:p>
            </p:txBody>
          </p:sp>
        </p:grpSp>
        <p:sp>
          <p:nvSpPr>
            <p:cNvPr id="12" name="TextBox 11">
              <a:extLst>
                <a:ext uri="{FF2B5EF4-FFF2-40B4-BE49-F238E27FC236}">
                  <a16:creationId xmlns:a16="http://schemas.microsoft.com/office/drawing/2014/main" id="{12986AC2-1512-8008-DFE2-BF01BA285DF4}"/>
                </a:ext>
              </a:extLst>
            </p:cNvPr>
            <p:cNvSpPr txBox="1"/>
            <p:nvPr/>
          </p:nvSpPr>
          <p:spPr>
            <a:xfrm>
              <a:off x="4018548" y="6396335"/>
              <a:ext cx="2815390" cy="461665"/>
            </a:xfrm>
            <a:prstGeom prst="rect">
              <a:avLst/>
            </a:prstGeom>
            <a:noFill/>
          </p:spPr>
          <p:txBody>
            <a:bodyPr wrap="square">
              <a:spAutoFit/>
            </a:bodyPr>
            <a:lstStyle/>
            <a:p>
              <a:r>
                <a:rPr lang="en-US" sz="2400" b="1" dirty="0">
                  <a:solidFill>
                    <a:schemeClr val="accent1">
                      <a:lumMod val="75000"/>
                    </a:schemeClr>
                  </a:solidFill>
                </a:rPr>
                <a:t>Web / Mobile Apps</a:t>
              </a:r>
              <a:endParaRPr lang="en-US" sz="2400" dirty="0">
                <a:solidFill>
                  <a:schemeClr val="accent1">
                    <a:lumMod val="75000"/>
                  </a:schemeClr>
                </a:solidFill>
              </a:endParaRPr>
            </a:p>
          </p:txBody>
        </p:sp>
      </p:grpSp>
    </p:spTree>
    <p:extLst>
      <p:ext uri="{BB962C8B-B14F-4D97-AF65-F5344CB8AC3E}">
        <p14:creationId xmlns:p14="http://schemas.microsoft.com/office/powerpoint/2010/main" val="60865347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863-D6DB-2216-11F0-57A302851046}"/>
              </a:ext>
            </a:extLst>
          </p:cNvPr>
          <p:cNvSpPr>
            <a:spLocks noGrp="1"/>
          </p:cNvSpPr>
          <p:nvPr>
            <p:ph type="title" idx="4294967295"/>
          </p:nvPr>
        </p:nvSpPr>
        <p:spPr>
          <a:xfrm>
            <a:off x="251011" y="932331"/>
            <a:ext cx="11546541" cy="484095"/>
          </a:xfrm>
          <a:solidFill>
            <a:schemeClr val="accent1">
              <a:lumMod val="75000"/>
            </a:schemeClr>
          </a:solidFill>
        </p:spPr>
        <p:txBody>
          <a:bodyPr>
            <a:noAutofit/>
          </a:bodyPr>
          <a:lstStyle/>
          <a:p>
            <a:pPr algn="ctr" rtl="0" eaLnBrk="1" latinLnBrk="0" hangingPunct="1"/>
            <a:r>
              <a:rPr lang="en-US" sz="2000" b="1" i="0" kern="1200" dirty="0">
                <a:solidFill>
                  <a:schemeClr val="bg1"/>
                </a:solidFill>
                <a:effectLst/>
                <a:latin typeface="Arial" panose="020B0604020202020204" pitchFamily="34" charset="0"/>
                <a:ea typeface="+mn-ea"/>
                <a:cs typeface="Arial" panose="020B0604020202020204" pitchFamily="34" charset="0"/>
              </a:rPr>
              <a:t>What presentations modes can be planned in the process of Adaptive Learning?</a:t>
            </a:r>
            <a:endParaRPr lang="en-US" sz="3600" dirty="0">
              <a:solidFill>
                <a:schemeClr val="bg1"/>
              </a:solidFill>
              <a:effectLst/>
            </a:endParaRPr>
          </a:p>
        </p:txBody>
      </p:sp>
      <p:pic>
        <p:nvPicPr>
          <p:cNvPr id="3" name="Picture 4" descr="National Council of Educational Research and Training - Wikipedia">
            <a:extLst>
              <a:ext uri="{FF2B5EF4-FFF2-40B4-BE49-F238E27FC236}">
                <a16:creationId xmlns:a16="http://schemas.microsoft.com/office/drawing/2014/main" id="{40FC6F81-5CE2-599B-03D2-18958049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165" y="35858"/>
            <a:ext cx="625478" cy="8505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3DFFC25-C65C-6ADA-B840-88AE76BCC201}"/>
              </a:ext>
            </a:extLst>
          </p:cNvPr>
          <p:cNvGrpSpPr/>
          <p:nvPr/>
        </p:nvGrpSpPr>
        <p:grpSpPr>
          <a:xfrm>
            <a:off x="160420" y="1411704"/>
            <a:ext cx="11855117" cy="5197643"/>
            <a:chOff x="98190" y="1411704"/>
            <a:chExt cx="11885264" cy="5446296"/>
          </a:xfrm>
        </p:grpSpPr>
        <p:sp>
          <p:nvSpPr>
            <p:cNvPr id="16" name="Rectangle 15">
              <a:extLst>
                <a:ext uri="{FF2B5EF4-FFF2-40B4-BE49-F238E27FC236}">
                  <a16:creationId xmlns:a16="http://schemas.microsoft.com/office/drawing/2014/main" id="{391A212C-E94E-5E89-BC8E-C3C9516E0463}"/>
                </a:ext>
              </a:extLst>
            </p:cNvPr>
            <p:cNvSpPr/>
            <p:nvPr/>
          </p:nvSpPr>
          <p:spPr>
            <a:xfrm>
              <a:off x="2197768" y="1411704"/>
              <a:ext cx="7539790" cy="461665"/>
            </a:xfrm>
            <a:prstGeom prst="rect">
              <a:avLst/>
            </a:prstGeom>
          </p:spPr>
          <p:txBody>
            <a:bodyPr wrap="square">
              <a:spAutoFit/>
            </a:bodyPr>
            <a:lstStyle/>
            <a:p>
              <a:r>
                <a:rPr lang="en-IN" sz="2400" b="1" dirty="0">
                  <a:solidFill>
                    <a:schemeClr val="accent1">
                      <a:lumMod val="75000"/>
                    </a:schemeClr>
                  </a:solidFill>
                </a:rPr>
                <a:t>Presentations with support of Applied Digital Technology</a:t>
              </a:r>
              <a:endParaRPr lang="en-US" sz="2800" b="1" dirty="0">
                <a:solidFill>
                  <a:schemeClr val="accent1">
                    <a:lumMod val="75000"/>
                  </a:schemeClr>
                </a:solidFill>
              </a:endParaRPr>
            </a:p>
          </p:txBody>
        </p:sp>
        <p:pic>
          <p:nvPicPr>
            <p:cNvPr id="12" name="Picture 10">
              <a:extLst>
                <a:ext uri="{FF2B5EF4-FFF2-40B4-BE49-F238E27FC236}">
                  <a16:creationId xmlns:a16="http://schemas.microsoft.com/office/drawing/2014/main" id="{1A8778DB-3DD9-3992-9CE4-4CFC75721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338" y="1922461"/>
              <a:ext cx="5493486" cy="26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7CF1B7B8-67FD-EA4C-A2D0-49663F150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856" y="4248848"/>
              <a:ext cx="3956817" cy="23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D6A0D5-8B7F-D657-2695-23F58ECDBF03}"/>
                </a:ext>
              </a:extLst>
            </p:cNvPr>
            <p:cNvPicPr>
              <a:picLocks noChangeAspect="1"/>
            </p:cNvPicPr>
            <p:nvPr/>
          </p:nvPicPr>
          <p:blipFill>
            <a:blip r:embed="rId6"/>
            <a:stretch>
              <a:fillRect/>
            </a:stretch>
          </p:blipFill>
          <p:spPr>
            <a:xfrm>
              <a:off x="721895" y="1957137"/>
              <a:ext cx="2325657" cy="2178464"/>
            </a:xfrm>
            <a:prstGeom prst="rect">
              <a:avLst/>
            </a:prstGeom>
          </p:spPr>
        </p:pic>
        <p:sp>
          <p:nvSpPr>
            <p:cNvPr id="11" name="TextBox 10">
              <a:extLst>
                <a:ext uri="{FF2B5EF4-FFF2-40B4-BE49-F238E27FC236}">
                  <a16:creationId xmlns:a16="http://schemas.microsoft.com/office/drawing/2014/main" id="{59BAA87C-5DB0-CB89-D849-083FDA01FB1A}"/>
                </a:ext>
              </a:extLst>
            </p:cNvPr>
            <p:cNvSpPr txBox="1"/>
            <p:nvPr/>
          </p:nvSpPr>
          <p:spPr>
            <a:xfrm>
              <a:off x="1764632" y="3605008"/>
              <a:ext cx="3449052" cy="830997"/>
            </a:xfrm>
            <a:prstGeom prst="rect">
              <a:avLst/>
            </a:prstGeom>
            <a:noFill/>
          </p:spPr>
          <p:txBody>
            <a:bodyPr wrap="square">
              <a:spAutoFit/>
            </a:bodyPr>
            <a:lstStyle/>
            <a:p>
              <a:r>
                <a:rPr lang="en-IN" sz="2400" b="1" dirty="0"/>
                <a:t>Class Board Nearer to Children Participating</a:t>
              </a:r>
              <a:endParaRPr lang="en-US" sz="2400" dirty="0"/>
            </a:p>
          </p:txBody>
        </p:sp>
        <p:sp>
          <p:nvSpPr>
            <p:cNvPr id="7" name="TextBox 6">
              <a:extLst>
                <a:ext uri="{FF2B5EF4-FFF2-40B4-BE49-F238E27FC236}">
                  <a16:creationId xmlns:a16="http://schemas.microsoft.com/office/drawing/2014/main" id="{45C9E5FC-BEEC-F8DE-7E5D-A903CCA5BE2E}"/>
                </a:ext>
              </a:extLst>
            </p:cNvPr>
            <p:cNvSpPr txBox="1"/>
            <p:nvPr/>
          </p:nvSpPr>
          <p:spPr>
            <a:xfrm>
              <a:off x="10146634" y="5281408"/>
              <a:ext cx="1836820" cy="1200329"/>
            </a:xfrm>
            <a:prstGeom prst="rect">
              <a:avLst/>
            </a:prstGeom>
            <a:noFill/>
          </p:spPr>
          <p:txBody>
            <a:bodyPr wrap="square">
              <a:spAutoFit/>
            </a:bodyPr>
            <a:lstStyle/>
            <a:p>
              <a:r>
                <a:rPr lang="en-IN" sz="2400" b="1" dirty="0"/>
                <a:t>Inclusive </a:t>
              </a:r>
            </a:p>
            <a:p>
              <a:r>
                <a:rPr lang="en-IN" sz="2400" b="1" dirty="0"/>
                <a:t>Participatory</a:t>
              </a:r>
            </a:p>
            <a:p>
              <a:r>
                <a:rPr lang="en-IN" sz="2400" b="1" dirty="0"/>
                <a:t>Classrooms</a:t>
              </a:r>
              <a:endParaRPr lang="en-US" sz="2400" dirty="0"/>
            </a:p>
          </p:txBody>
        </p:sp>
        <p:pic>
          <p:nvPicPr>
            <p:cNvPr id="17" name="Picture 16">
              <a:extLst>
                <a:ext uri="{FF2B5EF4-FFF2-40B4-BE49-F238E27FC236}">
                  <a16:creationId xmlns:a16="http://schemas.microsoft.com/office/drawing/2014/main" id="{DE2D3F79-68FA-58A8-6ACB-4C0703970DDB}"/>
                </a:ext>
              </a:extLst>
            </p:cNvPr>
            <p:cNvPicPr>
              <a:picLocks noChangeAspect="1"/>
            </p:cNvPicPr>
            <p:nvPr/>
          </p:nvPicPr>
          <p:blipFill>
            <a:blip r:embed="rId7"/>
            <a:stretch>
              <a:fillRect/>
            </a:stretch>
          </p:blipFill>
          <p:spPr>
            <a:xfrm>
              <a:off x="3657601" y="1904954"/>
              <a:ext cx="2181726" cy="1726999"/>
            </a:xfrm>
            <a:prstGeom prst="rect">
              <a:avLst/>
            </a:prstGeom>
          </p:spPr>
        </p:pic>
        <p:sp>
          <p:nvSpPr>
            <p:cNvPr id="20" name="TextBox 19">
              <a:extLst>
                <a:ext uri="{FF2B5EF4-FFF2-40B4-BE49-F238E27FC236}">
                  <a16:creationId xmlns:a16="http://schemas.microsoft.com/office/drawing/2014/main" id="{ABCDFA6B-5244-6738-6610-0ACF4F497723}"/>
                </a:ext>
              </a:extLst>
            </p:cNvPr>
            <p:cNvSpPr txBox="1"/>
            <p:nvPr/>
          </p:nvSpPr>
          <p:spPr>
            <a:xfrm>
              <a:off x="2550695" y="4828674"/>
              <a:ext cx="609600" cy="1015663"/>
            </a:xfrm>
            <a:prstGeom prst="rect">
              <a:avLst/>
            </a:prstGeom>
            <a:noFill/>
          </p:spPr>
          <p:txBody>
            <a:bodyPr wrap="square" rtlCol="0">
              <a:spAutoFit/>
            </a:bodyPr>
            <a:lstStyle/>
            <a:p>
              <a:r>
                <a:rPr lang="en-IN" sz="6000" dirty="0"/>
                <a:t>+</a:t>
              </a:r>
              <a:endParaRPr lang="en-US" dirty="0"/>
            </a:p>
          </p:txBody>
        </p:sp>
        <p:sp>
          <p:nvSpPr>
            <p:cNvPr id="21" name="TextBox 20">
              <a:extLst>
                <a:ext uri="{FF2B5EF4-FFF2-40B4-BE49-F238E27FC236}">
                  <a16:creationId xmlns:a16="http://schemas.microsoft.com/office/drawing/2014/main" id="{2DFDE86D-6E77-0C92-ED4F-3B03EC712DBD}"/>
                </a:ext>
              </a:extLst>
            </p:cNvPr>
            <p:cNvSpPr txBox="1"/>
            <p:nvPr/>
          </p:nvSpPr>
          <p:spPr>
            <a:xfrm>
              <a:off x="160421" y="6396335"/>
              <a:ext cx="2590800" cy="461665"/>
            </a:xfrm>
            <a:prstGeom prst="rect">
              <a:avLst/>
            </a:prstGeom>
            <a:noFill/>
          </p:spPr>
          <p:txBody>
            <a:bodyPr wrap="square">
              <a:spAutoFit/>
            </a:bodyPr>
            <a:lstStyle/>
            <a:p>
              <a:r>
                <a:rPr lang="en-IN" sz="2400" b="1" dirty="0"/>
                <a:t>TV with HDMI Port</a:t>
              </a:r>
              <a:endParaRPr lang="en-US" sz="2400" dirty="0"/>
            </a:p>
          </p:txBody>
        </p:sp>
        <p:pic>
          <p:nvPicPr>
            <p:cNvPr id="23" name="Picture 22">
              <a:extLst>
                <a:ext uri="{FF2B5EF4-FFF2-40B4-BE49-F238E27FC236}">
                  <a16:creationId xmlns:a16="http://schemas.microsoft.com/office/drawing/2014/main" id="{2E180A01-9F87-2A73-C3D2-0056662F3E26}"/>
                </a:ext>
              </a:extLst>
            </p:cNvPr>
            <p:cNvPicPr>
              <a:picLocks noChangeAspect="1"/>
            </p:cNvPicPr>
            <p:nvPr/>
          </p:nvPicPr>
          <p:blipFill>
            <a:blip r:embed="rId8"/>
            <a:stretch>
              <a:fillRect/>
            </a:stretch>
          </p:blipFill>
          <p:spPr>
            <a:xfrm>
              <a:off x="2964609" y="4469761"/>
              <a:ext cx="1854526" cy="1722491"/>
            </a:xfrm>
            <a:prstGeom prst="rect">
              <a:avLst/>
            </a:prstGeom>
          </p:spPr>
        </p:pic>
        <p:sp>
          <p:nvSpPr>
            <p:cNvPr id="24" name="TextBox 23">
              <a:extLst>
                <a:ext uri="{FF2B5EF4-FFF2-40B4-BE49-F238E27FC236}">
                  <a16:creationId xmlns:a16="http://schemas.microsoft.com/office/drawing/2014/main" id="{6771DB34-6214-57E6-4224-DF519A693C38}"/>
                </a:ext>
              </a:extLst>
            </p:cNvPr>
            <p:cNvSpPr txBox="1"/>
            <p:nvPr/>
          </p:nvSpPr>
          <p:spPr>
            <a:xfrm>
              <a:off x="2959769" y="6396335"/>
              <a:ext cx="1820778" cy="461665"/>
            </a:xfrm>
            <a:prstGeom prst="rect">
              <a:avLst/>
            </a:prstGeom>
            <a:noFill/>
          </p:spPr>
          <p:txBody>
            <a:bodyPr wrap="square">
              <a:spAutoFit/>
            </a:bodyPr>
            <a:lstStyle/>
            <a:p>
              <a:r>
                <a:rPr lang="en-IN" sz="2400" b="1" dirty="0"/>
                <a:t>Android Box</a:t>
              </a:r>
              <a:endParaRPr lang="en-US" sz="2400" dirty="0"/>
            </a:p>
          </p:txBody>
        </p:sp>
        <p:sp>
          <p:nvSpPr>
            <p:cNvPr id="25" name="TextBox 24">
              <a:extLst>
                <a:ext uri="{FF2B5EF4-FFF2-40B4-BE49-F238E27FC236}">
                  <a16:creationId xmlns:a16="http://schemas.microsoft.com/office/drawing/2014/main" id="{5EA7E5CC-6224-7DAB-1B6E-9E2F2B4FF8A8}"/>
                </a:ext>
              </a:extLst>
            </p:cNvPr>
            <p:cNvSpPr txBox="1"/>
            <p:nvPr/>
          </p:nvSpPr>
          <p:spPr>
            <a:xfrm>
              <a:off x="4820653" y="4868779"/>
              <a:ext cx="609600" cy="1015663"/>
            </a:xfrm>
            <a:prstGeom prst="rect">
              <a:avLst/>
            </a:prstGeom>
            <a:noFill/>
          </p:spPr>
          <p:txBody>
            <a:bodyPr wrap="square" rtlCol="0">
              <a:spAutoFit/>
            </a:bodyPr>
            <a:lstStyle/>
            <a:p>
              <a:r>
                <a:rPr lang="en-IN" sz="6000" dirty="0"/>
                <a:t>+</a:t>
              </a:r>
              <a:endParaRPr lang="en-US" dirty="0"/>
            </a:p>
          </p:txBody>
        </p:sp>
        <p:sp>
          <p:nvSpPr>
            <p:cNvPr id="26" name="TextBox 25">
              <a:extLst>
                <a:ext uri="{FF2B5EF4-FFF2-40B4-BE49-F238E27FC236}">
                  <a16:creationId xmlns:a16="http://schemas.microsoft.com/office/drawing/2014/main" id="{0A29459C-A30C-2674-C800-064DD700B292}"/>
                </a:ext>
              </a:extLst>
            </p:cNvPr>
            <p:cNvSpPr txBox="1"/>
            <p:nvPr/>
          </p:nvSpPr>
          <p:spPr>
            <a:xfrm>
              <a:off x="5053263" y="6243935"/>
              <a:ext cx="1820778" cy="461665"/>
            </a:xfrm>
            <a:prstGeom prst="rect">
              <a:avLst/>
            </a:prstGeom>
            <a:noFill/>
          </p:spPr>
          <p:txBody>
            <a:bodyPr wrap="square">
              <a:spAutoFit/>
            </a:bodyPr>
            <a:lstStyle/>
            <a:p>
              <a:r>
                <a:rPr lang="en-IN" sz="2400" b="1" dirty="0"/>
                <a:t>Smart Phone</a:t>
              </a:r>
              <a:endParaRPr lang="en-US" sz="2400" dirty="0"/>
            </a:p>
          </p:txBody>
        </p:sp>
        <p:pic>
          <p:nvPicPr>
            <p:cNvPr id="1028" name="Picture 4" descr="Nokia C12 Pro Android Smartphone, Dual SIM, All Day Battery Life, 6GB RAM, 4GB RAM + 2GB Virtual RAM, Android 12 Go Editio...">
              <a:extLst>
                <a:ext uri="{FF2B5EF4-FFF2-40B4-BE49-F238E27FC236}">
                  <a16:creationId xmlns:a16="http://schemas.microsoft.com/office/drawing/2014/main" id="{A45D99B4-07D6-B4FD-74B3-ABB067284E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935" y="4504270"/>
              <a:ext cx="1365834" cy="16634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E163D1E-77D3-6EA4-1A95-890B52B62833}"/>
                </a:ext>
              </a:extLst>
            </p:cNvPr>
            <p:cNvPicPr>
              <a:picLocks noChangeAspect="1"/>
            </p:cNvPicPr>
            <p:nvPr/>
          </p:nvPicPr>
          <p:blipFill>
            <a:blip r:embed="rId10"/>
            <a:stretch>
              <a:fillRect/>
            </a:stretch>
          </p:blipFill>
          <p:spPr>
            <a:xfrm>
              <a:off x="98190" y="4636168"/>
              <a:ext cx="2531077" cy="1760749"/>
            </a:xfrm>
            <a:prstGeom prst="rect">
              <a:avLst/>
            </a:prstGeom>
          </p:spPr>
        </p:pic>
      </p:grpSp>
    </p:spTree>
    <p:extLst>
      <p:ext uri="{BB962C8B-B14F-4D97-AF65-F5344CB8AC3E}">
        <p14:creationId xmlns:p14="http://schemas.microsoft.com/office/powerpoint/2010/main" val="296894204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2102</TotalTime>
  <Words>1480</Words>
  <Application>Microsoft Office PowerPoint</Application>
  <PresentationFormat>Widescreen</PresentationFormat>
  <Paragraphs>196</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Calibri (Body)</vt:lpstr>
      <vt:lpstr>Calibri Light</vt:lpstr>
      <vt:lpstr>Comic Sans MS</vt:lpstr>
      <vt:lpstr>Helvetica Neue</vt:lpstr>
      <vt:lpstr>OpenDyslexic</vt:lpstr>
      <vt:lpstr>Times New Roman</vt:lpstr>
      <vt:lpstr>TwitterChirp</vt:lpstr>
      <vt:lpstr>Verdana</vt:lpstr>
      <vt:lpstr>Office Theme</vt:lpstr>
      <vt:lpstr>Adaptive Learning through Digital Technology</vt:lpstr>
      <vt:lpstr>Types of Disabilities as per Rights of Persons with Disabilities Act 2016 – Country Context</vt:lpstr>
      <vt:lpstr>Understanding Functional Difficulties for Adaptations needs in Learning</vt:lpstr>
      <vt:lpstr>Understanding Functional Difficulties for Adaptations needs in Learning (Contd.)</vt:lpstr>
      <vt:lpstr>Educational Environment for Adaptive Learning</vt:lpstr>
      <vt:lpstr>Why Digital Technology in Teaching and Learning Environment?</vt:lpstr>
      <vt:lpstr>What content delivery options are available for Adaptive Learning?</vt:lpstr>
      <vt:lpstr>What content delivery options are available for Adaptive Learning?</vt:lpstr>
      <vt:lpstr>What presentations modes can be planned in the process of Adaptive Learning?</vt:lpstr>
      <vt:lpstr>How to communicate, express, participate for Adaptive Learning in Classrooms?</vt:lpstr>
      <vt:lpstr>How to do Interactive Activities for Adaptive Learning Online?</vt:lpstr>
      <vt:lpstr>Presentations for Adaptive Learning</vt:lpstr>
      <vt:lpstr>Presentations for Adaptive Learning (Contd.)</vt:lpstr>
      <vt:lpstr>How to do Activities and Express in the process of Adaptive Learning in Classrooms?</vt:lpstr>
      <vt:lpstr>Assistive Technology for access to Computers and Mobile devices for Children with Difficulties in Movements, Positioning</vt:lpstr>
      <vt:lpstr>Assistive Technology for access to Computers and Mobile devices for Children with Difficulties in Movements, Positioning</vt:lpstr>
      <vt:lpstr>Born Accessible e-Content  Guidelines by NCERT and DoE, GoI</vt:lpstr>
      <vt:lpstr>What to do in Content for Adaptive Learning through Technology implementation?</vt:lpstr>
      <vt:lpstr>What to do in Content for Adaptive Learning through Technology implementation</vt:lpstr>
      <vt:lpstr>What to do next for Adaptive Learning through Technology implementation?</vt:lpstr>
      <vt:lpstr>Technology is an Enabler and a Game Changer for Children with Special Needs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ICT in changing the perspectives of Persons with Disabilities (PwDs)</dc:title>
  <dc:creator>SHANKAR ATA</dc:creator>
  <cp:lastModifiedBy>Shankar Subbiah</cp:lastModifiedBy>
  <cp:revision>206</cp:revision>
  <dcterms:created xsi:type="dcterms:W3CDTF">2021-01-29T01:28:53Z</dcterms:created>
  <dcterms:modified xsi:type="dcterms:W3CDTF">2023-10-13T03:36:31Z</dcterms:modified>
</cp:coreProperties>
</file>